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704" r:id="rId5"/>
  </p:sldMasterIdLst>
  <p:notesMasterIdLst>
    <p:notesMasterId r:id="rId26"/>
  </p:notesMasterIdLst>
  <p:handoutMasterIdLst>
    <p:handoutMasterId r:id="rId27"/>
  </p:handoutMasterIdLst>
  <p:sldIdLst>
    <p:sldId id="1857" r:id="rId6"/>
    <p:sldId id="2076137116" r:id="rId7"/>
    <p:sldId id="1858" r:id="rId8"/>
    <p:sldId id="1862" r:id="rId9"/>
    <p:sldId id="1863" r:id="rId10"/>
    <p:sldId id="1864" r:id="rId11"/>
    <p:sldId id="1865" r:id="rId12"/>
    <p:sldId id="1866" r:id="rId13"/>
    <p:sldId id="1867" r:id="rId14"/>
    <p:sldId id="1868" r:id="rId15"/>
    <p:sldId id="1869" r:id="rId16"/>
    <p:sldId id="1870" r:id="rId17"/>
    <p:sldId id="1871" r:id="rId18"/>
    <p:sldId id="1872" r:id="rId19"/>
    <p:sldId id="1873" r:id="rId20"/>
    <p:sldId id="1874" r:id="rId21"/>
    <p:sldId id="1875" r:id="rId22"/>
    <p:sldId id="1716" r:id="rId23"/>
    <p:sldId id="1855" r:id="rId24"/>
    <p:sldId id="1532"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4"/>
    <a:srgbClr val="737373"/>
    <a:srgbClr val="008272"/>
    <a:srgbClr val="004B50"/>
    <a:srgbClr val="E6E6E6"/>
    <a:srgbClr val="D2D2D2"/>
    <a:srgbClr val="000000"/>
    <a:srgbClr val="1A1A1A"/>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AAE61B-BC37-43C9-858E-7F29C505CCB8}" v="32" dt="2019-12-06T06:24:30.7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109" autoAdjust="0"/>
  </p:normalViewPr>
  <p:slideViewPr>
    <p:cSldViewPr snapToGrid="0">
      <p:cViewPr varScale="1">
        <p:scale>
          <a:sx n="103" d="100"/>
          <a:sy n="103" d="100"/>
        </p:scale>
        <p:origin x="36" y="231"/>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eer Bhangar (Populus Group LLC)" userId="7dc1ecd6-d667-4e94-a4d1-bc28bda4a5e3" providerId="ADAL" clId="{6B4D0F7F-E5AA-4B91-94B0-BB905DD7F5FA}"/>
    <pc:docChg chg="addSld delSld modSld">
      <pc:chgData name="Sameer Bhangar (Populus Group LLC)" userId="7dc1ecd6-d667-4e94-a4d1-bc28bda4a5e3" providerId="ADAL" clId="{6B4D0F7F-E5AA-4B91-94B0-BB905DD7F5FA}" dt="2018-07-20T07:43:15.694" v="113" actId="2696"/>
      <pc:docMkLst>
        <pc:docMk/>
      </pc:docMkLst>
      <pc:sldChg chg="addSp modSp add">
        <pc:chgData name="Sameer Bhangar (Populus Group LLC)" userId="7dc1ecd6-d667-4e94-a4d1-bc28bda4a5e3" providerId="ADAL" clId="{6B4D0F7F-E5AA-4B91-94B0-BB905DD7F5FA}" dt="2018-07-20T07:43:01.225" v="112" actId="20577"/>
        <pc:sldMkLst>
          <pc:docMk/>
          <pc:sldMk cId="2988334431" sldId="1857"/>
        </pc:sldMkLst>
        <pc:spChg chg="mod">
          <ac:chgData name="Sameer Bhangar (Populus Group LLC)" userId="7dc1ecd6-d667-4e94-a4d1-bc28bda4a5e3" providerId="ADAL" clId="{6B4D0F7F-E5AA-4B91-94B0-BB905DD7F5FA}" dt="2018-07-20T07:42:48.483" v="100" actId="1076"/>
          <ac:spMkLst>
            <pc:docMk/>
            <pc:sldMk cId="2988334431" sldId="1857"/>
            <ac:spMk id="2" creationId="{16A5FE3F-13A9-4EC5-9B1A-0134061B264F}"/>
          </ac:spMkLst>
        </pc:spChg>
        <pc:spChg chg="mod">
          <ac:chgData name="Sameer Bhangar (Populus Group LLC)" userId="7dc1ecd6-d667-4e94-a4d1-bc28bda4a5e3" providerId="ADAL" clId="{6B4D0F7F-E5AA-4B91-94B0-BB905DD7F5FA}" dt="2018-07-20T07:42:52.168" v="101" actId="1076"/>
          <ac:spMkLst>
            <pc:docMk/>
            <pc:sldMk cId="2988334431" sldId="1857"/>
            <ac:spMk id="3" creationId="{1F09E480-12D1-4AD7-8621-B7AEB8785A68}"/>
          </ac:spMkLst>
        </pc:spChg>
        <pc:spChg chg="add mod">
          <ac:chgData name="Sameer Bhangar (Populus Group LLC)" userId="7dc1ecd6-d667-4e94-a4d1-bc28bda4a5e3" providerId="ADAL" clId="{6B4D0F7F-E5AA-4B91-94B0-BB905DD7F5FA}" dt="2018-07-20T07:41:59.916" v="47" actId="404"/>
          <ac:spMkLst>
            <pc:docMk/>
            <pc:sldMk cId="2988334431" sldId="1857"/>
            <ac:spMk id="4" creationId="{23496577-506A-4E64-B5E4-DF84C9556182}"/>
          </ac:spMkLst>
        </pc:spChg>
        <pc:spChg chg="add mod">
          <ac:chgData name="Sameer Bhangar (Populus Group LLC)" userId="7dc1ecd6-d667-4e94-a4d1-bc28bda4a5e3" providerId="ADAL" clId="{6B4D0F7F-E5AA-4B91-94B0-BB905DD7F5FA}" dt="2018-07-20T07:43:01.225" v="112" actId="20577"/>
          <ac:spMkLst>
            <pc:docMk/>
            <pc:sldMk cId="2988334431" sldId="1857"/>
            <ac:spMk id="5" creationId="{AFAE4C4F-47EC-4CAF-83F5-783823A1CC2B}"/>
          </ac:spMkLst>
        </pc:spChg>
      </pc:sldChg>
    </pc:docChg>
  </pc:docChgLst>
  <pc:docChgLst>
    <pc:chgData name="Sameer Bhangar" userId="7dc1ecd6-d667-4e94-a4d1-bc28bda4a5e3" providerId="ADAL" clId="{FA1084EB-97D1-4A94-89D4-184E34A92BD9}"/>
    <pc:docChg chg="undo custSel addSld delSld modSld">
      <pc:chgData name="Sameer Bhangar" userId="7dc1ecd6-d667-4e94-a4d1-bc28bda4a5e3" providerId="ADAL" clId="{FA1084EB-97D1-4A94-89D4-184E34A92BD9}" dt="2018-10-03T05:11:37.241" v="493" actId="20577"/>
      <pc:docMkLst>
        <pc:docMk/>
      </pc:docMkLst>
      <pc:sldChg chg="addSp delSp modSp">
        <pc:chgData name="Sameer Bhangar" userId="7dc1ecd6-d667-4e94-a4d1-bc28bda4a5e3" providerId="ADAL" clId="{FA1084EB-97D1-4A94-89D4-184E34A92BD9}" dt="2018-09-27T13:42:03.887" v="190" actId="478"/>
        <pc:sldMkLst>
          <pc:docMk/>
          <pc:sldMk cId="1490695021" sldId="1716"/>
        </pc:sldMkLst>
        <pc:spChg chg="add del mod">
          <ac:chgData name="Sameer Bhangar" userId="7dc1ecd6-d667-4e94-a4d1-bc28bda4a5e3" providerId="ADAL" clId="{FA1084EB-97D1-4A94-89D4-184E34A92BD9}" dt="2018-09-27T13:42:03.887" v="190" actId="478"/>
          <ac:spMkLst>
            <pc:docMk/>
            <pc:sldMk cId="1490695021" sldId="1716"/>
            <ac:spMk id="4" creationId="{E64448A4-F883-49D9-B9C3-0D9CB7A7543E}"/>
          </ac:spMkLst>
        </pc:spChg>
        <pc:spChg chg="mod">
          <ac:chgData name="Sameer Bhangar" userId="7dc1ecd6-d667-4e94-a4d1-bc28bda4a5e3" providerId="ADAL" clId="{FA1084EB-97D1-4A94-89D4-184E34A92BD9}" dt="2018-09-27T13:42:00.932" v="189" actId="20577"/>
          <ac:spMkLst>
            <pc:docMk/>
            <pc:sldMk cId="1490695021" sldId="1716"/>
            <ac:spMk id="8" creationId="{D18A1E48-C74E-4B7C-95F4-2342DAC963A9}"/>
          </ac:spMkLst>
        </pc:spChg>
      </pc:sldChg>
      <pc:sldChg chg="addSp delSp modSp">
        <pc:chgData name="Sameer Bhangar" userId="7dc1ecd6-d667-4e94-a4d1-bc28bda4a5e3" providerId="ADAL" clId="{FA1084EB-97D1-4A94-89D4-184E34A92BD9}" dt="2018-10-03T05:11:37.241" v="493" actId="20577"/>
        <pc:sldMkLst>
          <pc:docMk/>
          <pc:sldMk cId="2280014451" sldId="1855"/>
        </pc:sldMkLst>
        <pc:spChg chg="mod">
          <ac:chgData name="Sameer Bhangar" userId="7dc1ecd6-d667-4e94-a4d1-bc28bda4a5e3" providerId="ADAL" clId="{FA1084EB-97D1-4A94-89D4-184E34A92BD9}" dt="2018-09-27T13:43:32.890" v="197" actId="1076"/>
          <ac:spMkLst>
            <pc:docMk/>
            <pc:sldMk cId="2280014451" sldId="1855"/>
            <ac:spMk id="3" creationId="{EB03E4EA-274B-4BE4-9A52-00B5B2697A08}"/>
          </ac:spMkLst>
        </pc:spChg>
        <pc:spChg chg="add mod">
          <ac:chgData name="Sameer Bhangar" userId="7dc1ecd6-d667-4e94-a4d1-bc28bda4a5e3" providerId="ADAL" clId="{FA1084EB-97D1-4A94-89D4-184E34A92BD9}" dt="2018-09-27T13:43:37.284" v="213" actId="20577"/>
          <ac:spMkLst>
            <pc:docMk/>
            <pc:sldMk cId="2280014451" sldId="1855"/>
            <ac:spMk id="5" creationId="{E08F0335-A2FE-4CDE-8CDB-1000D00473AD}"/>
          </ac:spMkLst>
        </pc:spChg>
        <pc:spChg chg="add mod">
          <ac:chgData name="Sameer Bhangar" userId="7dc1ecd6-d667-4e94-a4d1-bc28bda4a5e3" providerId="ADAL" clId="{FA1084EB-97D1-4A94-89D4-184E34A92BD9}" dt="2018-10-03T05:11:37.241" v="493" actId="20577"/>
          <ac:spMkLst>
            <pc:docMk/>
            <pc:sldMk cId="2280014451" sldId="1855"/>
            <ac:spMk id="6" creationId="{18DAB5D6-9FE8-4697-B4DF-62A0153AA87B}"/>
          </ac:spMkLst>
        </pc:spChg>
        <pc:spChg chg="mod">
          <ac:chgData name="Sameer Bhangar" userId="7dc1ecd6-d667-4e94-a4d1-bc28bda4a5e3" providerId="ADAL" clId="{FA1084EB-97D1-4A94-89D4-184E34A92BD9}" dt="2018-09-27T13:43:26.990" v="196" actId="20577"/>
          <ac:spMkLst>
            <pc:docMk/>
            <pc:sldMk cId="2280014451" sldId="1855"/>
            <ac:spMk id="8" creationId="{D18A1E48-C74E-4B7C-95F4-2342DAC963A9}"/>
          </ac:spMkLst>
        </pc:spChg>
        <pc:picChg chg="mod modCrop">
          <ac:chgData name="Sameer Bhangar" userId="7dc1ecd6-d667-4e94-a4d1-bc28bda4a5e3" providerId="ADAL" clId="{FA1084EB-97D1-4A94-89D4-184E34A92BD9}" dt="2018-09-27T13:47:08.023" v="379" actId="1076"/>
          <ac:picMkLst>
            <pc:docMk/>
            <pc:sldMk cId="2280014451" sldId="1855"/>
            <ac:picMk id="2" creationId="{600ED7AD-D982-48E5-8420-0B9DD523DAD6}"/>
          </ac:picMkLst>
        </pc:picChg>
        <pc:picChg chg="add del mod">
          <ac:chgData name="Sameer Bhangar" userId="7dc1ecd6-d667-4e94-a4d1-bc28bda4a5e3" providerId="ADAL" clId="{FA1084EB-97D1-4A94-89D4-184E34A92BD9}" dt="2018-09-27T13:45:51.193" v="369" actId="478"/>
          <ac:picMkLst>
            <pc:docMk/>
            <pc:sldMk cId="2280014451" sldId="1855"/>
            <ac:picMk id="4" creationId="{2BBB4064-884D-4B54-BCF0-DC41A17444A4}"/>
          </ac:picMkLst>
        </pc:picChg>
        <pc:picChg chg="add mod">
          <ac:chgData name="Sameer Bhangar" userId="7dc1ecd6-d667-4e94-a4d1-bc28bda4a5e3" providerId="ADAL" clId="{FA1084EB-97D1-4A94-89D4-184E34A92BD9}" dt="2018-09-27T13:47:11.284" v="380" actId="1076"/>
          <ac:picMkLst>
            <pc:docMk/>
            <pc:sldMk cId="2280014451" sldId="1855"/>
            <ac:picMk id="7" creationId="{FD3C9E0F-CB4A-45FD-BAB7-94196876DF35}"/>
          </ac:picMkLst>
        </pc:picChg>
      </pc:sldChg>
      <pc:sldChg chg="addSp delSp modSp">
        <pc:chgData name="Sameer Bhangar" userId="7dc1ecd6-d667-4e94-a4d1-bc28bda4a5e3" providerId="ADAL" clId="{FA1084EB-97D1-4A94-89D4-184E34A92BD9}" dt="2018-10-03T05:08:52.030" v="414" actId="948"/>
        <pc:sldMkLst>
          <pc:docMk/>
          <pc:sldMk cId="2988334431" sldId="1857"/>
        </pc:sldMkLst>
        <pc:spChg chg="mod">
          <ac:chgData name="Sameer Bhangar" userId="7dc1ecd6-d667-4e94-a4d1-bc28bda4a5e3" providerId="ADAL" clId="{FA1084EB-97D1-4A94-89D4-184E34A92BD9}" dt="2018-10-03T05:07:25.496" v="396" actId="1076"/>
          <ac:spMkLst>
            <pc:docMk/>
            <pc:sldMk cId="2988334431" sldId="1857"/>
            <ac:spMk id="3" creationId="{1F09E480-12D1-4AD7-8621-B7AEB8785A68}"/>
          </ac:spMkLst>
        </pc:spChg>
        <pc:spChg chg="mod">
          <ac:chgData name="Sameer Bhangar" userId="7dc1ecd6-d667-4e94-a4d1-bc28bda4a5e3" providerId="ADAL" clId="{FA1084EB-97D1-4A94-89D4-184E34A92BD9}" dt="2018-10-03T05:08:52.030" v="414" actId="948"/>
          <ac:spMkLst>
            <pc:docMk/>
            <pc:sldMk cId="2988334431" sldId="1857"/>
            <ac:spMk id="5" creationId="{AFAE4C4F-47EC-4CAF-83F5-783823A1CC2B}"/>
          </ac:spMkLst>
        </pc:spChg>
        <pc:graphicFrameChg chg="add del mod">
          <ac:chgData name="Sameer Bhangar" userId="7dc1ecd6-d667-4e94-a4d1-bc28bda4a5e3" providerId="ADAL" clId="{FA1084EB-97D1-4A94-89D4-184E34A92BD9}" dt="2018-09-27T13:37:59.763" v="1"/>
          <ac:graphicFrameMkLst>
            <pc:docMk/>
            <pc:sldMk cId="2988334431" sldId="1857"/>
            <ac:graphicFrameMk id="6" creationId="{C4E4AAD8-F4C7-4D21-8BD8-C86340328B7F}"/>
          </ac:graphicFrameMkLst>
        </pc:graphicFrameChg>
      </pc:sldChg>
      <pc:sldChg chg="modSp add">
        <pc:chgData name="Sameer Bhangar" userId="7dc1ecd6-d667-4e94-a4d1-bc28bda4a5e3" providerId="ADAL" clId="{FA1084EB-97D1-4A94-89D4-184E34A92BD9}" dt="2018-10-03T05:10:06.128" v="480" actId="20577"/>
        <pc:sldMkLst>
          <pc:docMk/>
          <pc:sldMk cId="895555256" sldId="1858"/>
        </pc:sldMkLst>
        <pc:spChg chg="mod">
          <ac:chgData name="Sameer Bhangar" userId="7dc1ecd6-d667-4e94-a4d1-bc28bda4a5e3" providerId="ADAL" clId="{FA1084EB-97D1-4A94-89D4-184E34A92BD9}" dt="2018-10-03T05:10:06.128" v="480" actId="20577"/>
          <ac:spMkLst>
            <pc:docMk/>
            <pc:sldMk cId="895555256" sldId="1858"/>
            <ac:spMk id="9" creationId="{4DA82BD3-6E3F-4149-AA22-A63DC22EAA04}"/>
          </ac:spMkLst>
        </pc:spChg>
      </pc:sldChg>
      <pc:sldChg chg="add del">
        <pc:chgData name="Sameer Bhangar" userId="7dc1ecd6-d667-4e94-a4d1-bc28bda4a5e3" providerId="ADAL" clId="{FA1084EB-97D1-4A94-89D4-184E34A92BD9}" dt="2018-09-27T13:38:17.931" v="3"/>
        <pc:sldMkLst>
          <pc:docMk/>
          <pc:sldMk cId="1481974861" sldId="1862"/>
        </pc:sldMkLst>
      </pc:sldChg>
      <pc:sldChg chg="modSp add">
        <pc:chgData name="Sameer Bhangar" userId="7dc1ecd6-d667-4e94-a4d1-bc28bda4a5e3" providerId="ADAL" clId="{FA1084EB-97D1-4A94-89D4-184E34A92BD9}" dt="2018-09-27T13:47:47.241" v="386" actId="6549"/>
        <pc:sldMkLst>
          <pc:docMk/>
          <pc:sldMk cId="3703453575" sldId="1863"/>
        </pc:sldMkLst>
        <pc:spChg chg="mod">
          <ac:chgData name="Sameer Bhangar" userId="7dc1ecd6-d667-4e94-a4d1-bc28bda4a5e3" providerId="ADAL" clId="{FA1084EB-97D1-4A94-89D4-184E34A92BD9}" dt="2018-09-27T13:47:47.241" v="386" actId="6549"/>
          <ac:spMkLst>
            <pc:docMk/>
            <pc:sldMk cId="3703453575" sldId="1863"/>
            <ac:spMk id="9" creationId="{4DA82BD3-6E3F-4149-AA22-A63DC22EAA04}"/>
          </ac:spMkLst>
        </pc:spChg>
      </pc:sldChg>
      <pc:sldChg chg="add">
        <pc:chgData name="Sameer Bhangar" userId="7dc1ecd6-d667-4e94-a4d1-bc28bda4a5e3" providerId="ADAL" clId="{FA1084EB-97D1-4A94-89D4-184E34A92BD9}" dt="2018-09-27T13:38:17.931" v="3"/>
        <pc:sldMkLst>
          <pc:docMk/>
          <pc:sldMk cId="151228807" sldId="1864"/>
        </pc:sldMkLst>
      </pc:sldChg>
      <pc:sldChg chg="add">
        <pc:chgData name="Sameer Bhangar" userId="7dc1ecd6-d667-4e94-a4d1-bc28bda4a5e3" providerId="ADAL" clId="{FA1084EB-97D1-4A94-89D4-184E34A92BD9}" dt="2018-09-27T13:38:17.931" v="3"/>
        <pc:sldMkLst>
          <pc:docMk/>
          <pc:sldMk cId="737861307" sldId="1865"/>
        </pc:sldMkLst>
      </pc:sldChg>
      <pc:sldChg chg="add">
        <pc:chgData name="Sameer Bhangar" userId="7dc1ecd6-d667-4e94-a4d1-bc28bda4a5e3" providerId="ADAL" clId="{FA1084EB-97D1-4A94-89D4-184E34A92BD9}" dt="2018-09-27T13:38:17.931" v="3"/>
        <pc:sldMkLst>
          <pc:docMk/>
          <pc:sldMk cId="2133023186" sldId="1866"/>
        </pc:sldMkLst>
      </pc:sldChg>
      <pc:sldChg chg="add">
        <pc:chgData name="Sameer Bhangar" userId="7dc1ecd6-d667-4e94-a4d1-bc28bda4a5e3" providerId="ADAL" clId="{FA1084EB-97D1-4A94-89D4-184E34A92BD9}" dt="2018-09-27T13:38:17.931" v="3"/>
        <pc:sldMkLst>
          <pc:docMk/>
          <pc:sldMk cId="3887220685" sldId="1867"/>
        </pc:sldMkLst>
      </pc:sldChg>
      <pc:sldChg chg="add">
        <pc:chgData name="Sameer Bhangar" userId="7dc1ecd6-d667-4e94-a4d1-bc28bda4a5e3" providerId="ADAL" clId="{FA1084EB-97D1-4A94-89D4-184E34A92BD9}" dt="2018-09-27T13:38:17.931" v="3"/>
        <pc:sldMkLst>
          <pc:docMk/>
          <pc:sldMk cId="2021045228" sldId="1868"/>
        </pc:sldMkLst>
      </pc:sldChg>
      <pc:sldChg chg="add">
        <pc:chgData name="Sameer Bhangar" userId="7dc1ecd6-d667-4e94-a4d1-bc28bda4a5e3" providerId="ADAL" clId="{FA1084EB-97D1-4A94-89D4-184E34A92BD9}" dt="2018-09-27T13:38:17.931" v="3"/>
        <pc:sldMkLst>
          <pc:docMk/>
          <pc:sldMk cId="937690267" sldId="1869"/>
        </pc:sldMkLst>
      </pc:sldChg>
      <pc:sldChg chg="add">
        <pc:chgData name="Sameer Bhangar" userId="7dc1ecd6-d667-4e94-a4d1-bc28bda4a5e3" providerId="ADAL" clId="{FA1084EB-97D1-4A94-89D4-184E34A92BD9}" dt="2018-09-27T13:38:17.931" v="3"/>
        <pc:sldMkLst>
          <pc:docMk/>
          <pc:sldMk cId="3603864558" sldId="1870"/>
        </pc:sldMkLst>
      </pc:sldChg>
      <pc:sldChg chg="add">
        <pc:chgData name="Sameer Bhangar" userId="7dc1ecd6-d667-4e94-a4d1-bc28bda4a5e3" providerId="ADAL" clId="{FA1084EB-97D1-4A94-89D4-184E34A92BD9}" dt="2018-09-27T13:38:17.931" v="3"/>
        <pc:sldMkLst>
          <pc:docMk/>
          <pc:sldMk cId="2888514957" sldId="1871"/>
        </pc:sldMkLst>
      </pc:sldChg>
      <pc:sldChg chg="add">
        <pc:chgData name="Sameer Bhangar" userId="7dc1ecd6-d667-4e94-a4d1-bc28bda4a5e3" providerId="ADAL" clId="{FA1084EB-97D1-4A94-89D4-184E34A92BD9}" dt="2018-09-27T13:38:17.931" v="3"/>
        <pc:sldMkLst>
          <pc:docMk/>
          <pc:sldMk cId="3653100181" sldId="1872"/>
        </pc:sldMkLst>
      </pc:sldChg>
      <pc:sldChg chg="add">
        <pc:chgData name="Sameer Bhangar" userId="7dc1ecd6-d667-4e94-a4d1-bc28bda4a5e3" providerId="ADAL" clId="{FA1084EB-97D1-4A94-89D4-184E34A92BD9}" dt="2018-09-27T13:38:17.931" v="3"/>
        <pc:sldMkLst>
          <pc:docMk/>
          <pc:sldMk cId="166169173" sldId="1873"/>
        </pc:sldMkLst>
      </pc:sldChg>
      <pc:sldChg chg="add del">
        <pc:chgData name="Sameer Bhangar" userId="7dc1ecd6-d667-4e94-a4d1-bc28bda4a5e3" providerId="ADAL" clId="{FA1084EB-97D1-4A94-89D4-184E34A92BD9}" dt="2018-09-27T13:38:17.931" v="3"/>
        <pc:sldMkLst>
          <pc:docMk/>
          <pc:sldMk cId="2624928636" sldId="1874"/>
        </pc:sldMkLst>
      </pc:sldChg>
      <pc:sldChg chg="add del">
        <pc:chgData name="Sameer Bhangar" userId="7dc1ecd6-d667-4e94-a4d1-bc28bda4a5e3" providerId="ADAL" clId="{FA1084EB-97D1-4A94-89D4-184E34A92BD9}" dt="2018-09-27T13:38:17.931" v="3"/>
        <pc:sldMkLst>
          <pc:docMk/>
          <pc:sldMk cId="2856295718" sldId="1875"/>
        </pc:sldMkLst>
      </pc:sldChg>
    </pc:docChg>
  </pc:docChgLst>
  <pc:docChgLst>
    <pc:chgData name="Sameer Bhangar (Populus Group LLC)" userId="7dc1ecd6-d667-4e94-a4d1-bc28bda4a5e3" providerId="ADAL" clId="{ACD1B3CA-FBF0-4B4B-8440-7CA7C17B0347}"/>
  </pc:docChgLst>
  <pc:docChgLst>
    <pc:chgData name="Sameer Bhangar" userId="7dc1ecd6-d667-4e94-a4d1-bc28bda4a5e3" providerId="ADAL" clId="{16AAE61B-BC37-43C9-858E-7F29C505CCB8}"/>
    <pc:docChg chg="custSel modSld">
      <pc:chgData name="Sameer Bhangar" userId="7dc1ecd6-d667-4e94-a4d1-bc28bda4a5e3" providerId="ADAL" clId="{16AAE61B-BC37-43C9-858E-7F29C505CCB8}" dt="2019-12-06T06:25:02.211" v="430" actId="20577"/>
      <pc:docMkLst>
        <pc:docMk/>
      </pc:docMkLst>
      <pc:sldChg chg="delSp modSp mod">
        <pc:chgData name="Sameer Bhangar" userId="7dc1ecd6-d667-4e94-a4d1-bc28bda4a5e3" providerId="ADAL" clId="{16AAE61B-BC37-43C9-858E-7F29C505CCB8}" dt="2019-12-06T06:25:02.211" v="430" actId="20577"/>
        <pc:sldMkLst>
          <pc:docMk/>
          <pc:sldMk cId="2280014451" sldId="1855"/>
        </pc:sldMkLst>
        <pc:spChg chg="mod">
          <ac:chgData name="Sameer Bhangar" userId="7dc1ecd6-d667-4e94-a4d1-bc28bda4a5e3" providerId="ADAL" clId="{16AAE61B-BC37-43C9-858E-7F29C505CCB8}" dt="2019-12-06T06:24:47.443" v="408" actId="20577"/>
          <ac:spMkLst>
            <pc:docMk/>
            <pc:sldMk cId="2280014451" sldId="1855"/>
            <ac:spMk id="3" creationId="{EB03E4EA-274B-4BE4-9A52-00B5B2697A08}"/>
          </ac:spMkLst>
        </pc:spChg>
        <pc:spChg chg="mod">
          <ac:chgData name="Sameer Bhangar" userId="7dc1ecd6-d667-4e94-a4d1-bc28bda4a5e3" providerId="ADAL" clId="{16AAE61B-BC37-43C9-858E-7F29C505CCB8}" dt="2019-12-06T06:21:49.282" v="356" actId="14100"/>
          <ac:spMkLst>
            <pc:docMk/>
            <pc:sldMk cId="2280014451" sldId="1855"/>
            <ac:spMk id="5" creationId="{E08F0335-A2FE-4CDE-8CDB-1000D00473AD}"/>
          </ac:spMkLst>
        </pc:spChg>
        <pc:spChg chg="mod">
          <ac:chgData name="Sameer Bhangar" userId="7dc1ecd6-d667-4e94-a4d1-bc28bda4a5e3" providerId="ADAL" clId="{16AAE61B-BC37-43C9-858E-7F29C505CCB8}" dt="2019-12-06T06:25:02.211" v="430" actId="20577"/>
          <ac:spMkLst>
            <pc:docMk/>
            <pc:sldMk cId="2280014451" sldId="1855"/>
            <ac:spMk id="6" creationId="{18DAB5D6-9FE8-4697-B4DF-62A0153AA87B}"/>
          </ac:spMkLst>
        </pc:spChg>
        <pc:picChg chg="del mod">
          <ac:chgData name="Sameer Bhangar" userId="7dc1ecd6-d667-4e94-a4d1-bc28bda4a5e3" providerId="ADAL" clId="{16AAE61B-BC37-43C9-858E-7F29C505CCB8}" dt="2019-12-06T04:58:57.126" v="258" actId="478"/>
          <ac:picMkLst>
            <pc:docMk/>
            <pc:sldMk cId="2280014451" sldId="1855"/>
            <ac:picMk id="2" creationId="{600ED7AD-D982-48E5-8420-0B9DD523DAD6}"/>
          </ac:picMkLst>
        </pc:picChg>
        <pc:picChg chg="del">
          <ac:chgData name="Sameer Bhangar" userId="7dc1ecd6-d667-4e94-a4d1-bc28bda4a5e3" providerId="ADAL" clId="{16AAE61B-BC37-43C9-858E-7F29C505CCB8}" dt="2019-12-06T04:59:01.821" v="259" actId="478"/>
          <ac:picMkLst>
            <pc:docMk/>
            <pc:sldMk cId="2280014451" sldId="1855"/>
            <ac:picMk id="7" creationId="{FD3C9E0F-CB4A-45FD-BAB7-94196876DF35}"/>
          </ac:picMkLst>
        </pc:picChg>
      </pc:sldChg>
      <pc:sldChg chg="modSp mod">
        <pc:chgData name="Sameer Bhangar" userId="7dc1ecd6-d667-4e94-a4d1-bc28bda4a5e3" providerId="ADAL" clId="{16AAE61B-BC37-43C9-858E-7F29C505CCB8}" dt="2019-12-06T04:52:19.425" v="8" actId="20577"/>
        <pc:sldMkLst>
          <pc:docMk/>
          <pc:sldMk cId="2988334431" sldId="1857"/>
        </pc:sldMkLst>
        <pc:spChg chg="mod">
          <ac:chgData name="Sameer Bhangar" userId="7dc1ecd6-d667-4e94-a4d1-bc28bda4a5e3" providerId="ADAL" clId="{16AAE61B-BC37-43C9-858E-7F29C505CCB8}" dt="2019-12-06T04:52:19.425" v="8" actId="20577"/>
          <ac:spMkLst>
            <pc:docMk/>
            <pc:sldMk cId="2988334431" sldId="1857"/>
            <ac:spMk id="5" creationId="{AFAE4C4F-47EC-4CAF-83F5-783823A1CC2B}"/>
          </ac:spMkLst>
        </pc:spChg>
      </pc:sldChg>
      <pc:sldChg chg="modSp mod">
        <pc:chgData name="Sameer Bhangar" userId="7dc1ecd6-d667-4e94-a4d1-bc28bda4a5e3" providerId="ADAL" clId="{16AAE61B-BC37-43C9-858E-7F29C505CCB8}" dt="2019-12-06T04:55:36.929" v="138" actId="20577"/>
        <pc:sldMkLst>
          <pc:docMk/>
          <pc:sldMk cId="895555256" sldId="1858"/>
        </pc:sldMkLst>
        <pc:spChg chg="mod">
          <ac:chgData name="Sameer Bhangar" userId="7dc1ecd6-d667-4e94-a4d1-bc28bda4a5e3" providerId="ADAL" clId="{16AAE61B-BC37-43C9-858E-7F29C505CCB8}" dt="2019-12-06T04:55:36.929" v="138" actId="20577"/>
          <ac:spMkLst>
            <pc:docMk/>
            <pc:sldMk cId="895555256" sldId="1858"/>
            <ac:spMk id="9" creationId="{4DA82BD3-6E3F-4149-AA22-A63DC22EAA04}"/>
          </ac:spMkLst>
        </pc:spChg>
        <pc:spChg chg="mod">
          <ac:chgData name="Sameer Bhangar" userId="7dc1ecd6-d667-4e94-a4d1-bc28bda4a5e3" providerId="ADAL" clId="{16AAE61B-BC37-43C9-858E-7F29C505CCB8}" dt="2019-12-06T04:54:55.569" v="87" actId="20577"/>
          <ac:spMkLst>
            <pc:docMk/>
            <pc:sldMk cId="895555256" sldId="1858"/>
            <ac:spMk id="17" creationId="{00000000-0000-0000-0000-000000000000}"/>
          </ac:spMkLst>
        </pc:spChg>
      </pc:sldChg>
      <pc:sldChg chg="modSp">
        <pc:chgData name="Sameer Bhangar" userId="7dc1ecd6-d667-4e94-a4d1-bc28bda4a5e3" providerId="ADAL" clId="{16AAE61B-BC37-43C9-858E-7F29C505CCB8}" dt="2019-12-06T04:56:01.260" v="164" actId="20577"/>
        <pc:sldMkLst>
          <pc:docMk/>
          <pc:sldMk cId="1481974861" sldId="1862"/>
        </pc:sldMkLst>
        <pc:spChg chg="mod">
          <ac:chgData name="Sameer Bhangar" userId="7dc1ecd6-d667-4e94-a4d1-bc28bda4a5e3" providerId="ADAL" clId="{16AAE61B-BC37-43C9-858E-7F29C505CCB8}" dt="2019-12-06T04:56:01.260" v="164" actId="20577"/>
          <ac:spMkLst>
            <pc:docMk/>
            <pc:sldMk cId="1481974861" sldId="1862"/>
            <ac:spMk id="2" creationId="{27D71C40-EA67-4914-9747-BDA91367A0ED}"/>
          </ac:spMkLst>
        </pc:spChg>
      </pc:sldChg>
      <pc:sldChg chg="modSp mod">
        <pc:chgData name="Sameer Bhangar" userId="7dc1ecd6-d667-4e94-a4d1-bc28bda4a5e3" providerId="ADAL" clId="{16AAE61B-BC37-43C9-858E-7F29C505CCB8}" dt="2019-12-06T04:56:50.351" v="173" actId="20577"/>
        <pc:sldMkLst>
          <pc:docMk/>
          <pc:sldMk cId="2021045228" sldId="1868"/>
        </pc:sldMkLst>
        <pc:spChg chg="mod">
          <ac:chgData name="Sameer Bhangar" userId="7dc1ecd6-d667-4e94-a4d1-bc28bda4a5e3" providerId="ADAL" clId="{16AAE61B-BC37-43C9-858E-7F29C505CCB8}" dt="2019-12-06T04:56:50.351" v="173" actId="20577"/>
          <ac:spMkLst>
            <pc:docMk/>
            <pc:sldMk cId="2021045228" sldId="1868"/>
            <ac:spMk id="2" creationId="{DDC5C882-F4AA-4046-B74C-4B20701A35C9}"/>
          </ac:spMkLst>
        </pc:spChg>
      </pc:sldChg>
      <pc:sldChg chg="modSp mod">
        <pc:chgData name="Sameer Bhangar" userId="7dc1ecd6-d667-4e94-a4d1-bc28bda4a5e3" providerId="ADAL" clId="{16AAE61B-BC37-43C9-858E-7F29C505CCB8}" dt="2019-12-06T04:57:09.152" v="211" actId="20577"/>
        <pc:sldMkLst>
          <pc:docMk/>
          <pc:sldMk cId="937690267" sldId="1869"/>
        </pc:sldMkLst>
        <pc:spChg chg="mod">
          <ac:chgData name="Sameer Bhangar" userId="7dc1ecd6-d667-4e94-a4d1-bc28bda4a5e3" providerId="ADAL" clId="{16AAE61B-BC37-43C9-858E-7F29C505CCB8}" dt="2019-12-06T04:57:09.152" v="211" actId="20577"/>
          <ac:spMkLst>
            <pc:docMk/>
            <pc:sldMk cId="937690267" sldId="1869"/>
            <ac:spMk id="4" creationId="{65446BCA-01ED-4345-A2DF-26DDE1BF629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12/5/2019 8:52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12/5/2019 8:52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The Microsoft Power Platform – Empowering millions of people to achieve more</a:t>
            </a:r>
          </a:p>
          <a:p>
            <a:endParaRPr lang="en-US"/>
          </a:p>
          <a:p>
            <a:r>
              <a:rPr lang="en-US" sz="1200" b="0" i="0" kern="1200">
                <a:solidFill>
                  <a:schemeClr val="tx1"/>
                </a:solidFill>
                <a:effectLst/>
                <a:latin typeface="+mn-lt"/>
                <a:ea typeface="+mn-ea"/>
                <a:cs typeface="+mn-cs"/>
              </a:rPr>
              <a:t>Our vision for the Power Platform started from the recognition that data is increasingly flowing from everything, and a belief that organizations that harness their data – to gain insights then used to drive intelligent business processes – will outperform those that don’t.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We also recognize there aren’t enough programmers, data scientists and tech professionals to go around. So our goal was to build a platform targeting these technology experts </a:t>
            </a:r>
            <a:r>
              <a:rPr lang="en-US" sz="1200" b="0" i="1" kern="1200">
                <a:solidFill>
                  <a:schemeClr val="tx1"/>
                </a:solidFill>
                <a:effectLst/>
                <a:latin typeface="+mn-lt"/>
                <a:ea typeface="+mn-ea"/>
                <a:cs typeface="+mn-cs"/>
              </a:rPr>
              <a:t>and</a:t>
            </a:r>
            <a:r>
              <a:rPr lang="en-US" sz="1200" b="0" i="0" kern="1200">
                <a:solidFill>
                  <a:schemeClr val="tx1"/>
                </a:solidFill>
                <a:effectLst/>
                <a:latin typeface="+mn-lt"/>
                <a:ea typeface="+mn-ea"/>
                <a:cs typeface="+mn-cs"/>
              </a:rPr>
              <a:t> the millions of other frontline workers who see opportunities every day to create something better than the status quo, but who’ve never been empowered to do anything about 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Our guiding vision was a framework we called the “Triple-A Loop” – a closed-loop system allowing users to gain insights from data (Analyze) used to drive intelligent business processes via apps they build (Act) and processes they automate (Automate).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Microsoft Power Platform implements this vision via three cloud-based services: Power BI, PowerApps and Flow.</a:t>
            </a:r>
          </a:p>
          <a:p>
            <a:endParaRPr lang="en-US"/>
          </a:p>
          <a:p>
            <a:r>
              <a:rPr lang="en-US" sz="1200" b="0" i="0" u="none" kern="1200">
                <a:solidFill>
                  <a:schemeClr val="bg1"/>
                </a:solidFill>
                <a:effectLst/>
                <a:latin typeface="+mn-lt"/>
                <a:ea typeface="+mn-ea"/>
                <a:cs typeface="+mn-cs"/>
              </a:rPr>
              <a:t>PowerApps </a:t>
            </a:r>
            <a:r>
              <a:rPr lang="en-US" sz="1200" b="0" i="0" kern="1200">
                <a:solidFill>
                  <a:schemeClr val="tx1"/>
                </a:solidFill>
                <a:effectLst/>
                <a:latin typeface="+mn-lt"/>
                <a:ea typeface="+mn-ea"/>
                <a:cs typeface="+mn-cs"/>
              </a:rPr>
              <a:t>is our low code application development platform – allowing anyone to build web and mobile applications without writing code. The natural connection between Power BI and PowerApps makes it effortless to put insights in the hands of maintenance workers, teachers, miners and others on the frontline, in tailored and often task-specific applications that supercharge their productivity and make their work perhaps a little less tedious.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Like Power BI, PowerApps connects to hundreds of business systems and databases, making it easy to connect workers with the existing processes and data that makes the business tick. And all the data captured in PowerApps can make its way right back to those very systems for further analysis in Power BI creating a closed-loop process for continuous improvement.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Additionally, PowerApps comes with a built-in, fully-managed, enterprise-grade datastore called the Common Data Service (CDS) for those applications that generate data not destined for a legacy system – and Power BI and Flow have deep connections to CDS making it that much easier to get even more value from data stored there.</a:t>
            </a:r>
          </a:p>
          <a:p>
            <a:endParaRPr lang="en-US"/>
          </a:p>
          <a:p>
            <a:r>
              <a:rPr lang="en-US"/>
              <a:t>Extending the Power Platform via connectors to other Microsoft offerings allow our clients to leverage those investments and create productivity faster.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Office 365, we offer a complete intelligent solution that empowers your employees to creative, collaborate and work together with Office 365, Skype, Teams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Dynamics 365, our intelligent business applications, we offer a complete set of solutions across Marketing, Sales, Commerce, Service, Finance, Operations and Talent.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Microsoft Azure we are delivering the most productive, hybrid, intelligent, and trusted cloud to run your business.  </a:t>
            </a:r>
          </a:p>
          <a:p>
            <a:pPr marL="171450" indent="-171450">
              <a:buFont typeface="Arial" panose="020B0604020202020204" pitchFamily="34" charset="0"/>
              <a:buChar char="•"/>
            </a:pPr>
            <a:r>
              <a:rPr lang="en-US"/>
              <a:t>Azure is offered in 54 regions, more than any cloud provider; </a:t>
            </a:r>
          </a:p>
          <a:p>
            <a:pPr marL="171450" indent="-171450">
              <a:buFont typeface="Arial" panose="020B0604020202020204" pitchFamily="34" charset="0"/>
              <a:buChar char="•"/>
            </a:pPr>
            <a:r>
              <a:rPr lang="en-US"/>
              <a:t>Offers 70+ compliance industries, the largest portfolio in the industry; </a:t>
            </a:r>
          </a:p>
          <a:p>
            <a:pPr marL="171450" indent="-171450">
              <a:buFont typeface="Arial" panose="020B0604020202020204" pitchFamily="34" charset="0"/>
              <a:buChar char="•"/>
            </a:pPr>
            <a:r>
              <a:rPr lang="en-US"/>
              <a:t>95% of Fortune 500 companies run on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12/5/2019 8:54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12/5/2019 8:52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0552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12/5/2019 8:52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941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12/5/2019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61327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12/5/2019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62170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12/5/2019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12/5/2019 8:52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9606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12/5/2019 8:52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7214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D9BFF88-B9B5-4B68-BAE1-09ACB5D03C5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12/5/2019 8:52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05547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6C8E-AC23-4D33-968A-F1D4A4F91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72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6C8E-AC23-4D33-968A-F1D4A4F91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54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12/5/2019 8:52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1897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12/5/2019 8:52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4378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12/5/2019 8:52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561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
        <p:nvSpPr>
          <p:cNvPr id="4" name="Rectangle 3">
            <a:extLst>
              <a:ext uri="{FF2B5EF4-FFF2-40B4-BE49-F238E27FC236}">
                <a16:creationId xmlns:a16="http://schemas.microsoft.com/office/drawing/2014/main" id="{150BEB9C-E620-48A9-8B21-E4AD7CB2CFDC}"/>
              </a:ext>
            </a:extLst>
          </p:cNvPr>
          <p:cNvSpPr/>
          <p:nvPr userDrawn="1"/>
        </p:nvSpPr>
        <p:spPr>
          <a:xfrm>
            <a:off x="481070" y="1963877"/>
            <a:ext cx="6096000" cy="1569660"/>
          </a:xfrm>
          <a:prstGeom prst="rect">
            <a:avLst/>
          </a:prstGeom>
        </p:spPr>
        <p:txBody>
          <a:bodyPr>
            <a:spAutoFit/>
          </a:bodyPr>
          <a:lstStyle/>
          <a:p>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App in a Day</a:t>
            </a:r>
            <a:b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Business Application Platform</a:t>
            </a:r>
            <a:b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PowerApps, Microsoft Flow </a:t>
            </a:r>
            <a:b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&amp; Common Data Service for Apps (CDS) </a:t>
            </a:r>
            <a:endParaRPr lang="en-US" dirty="0"/>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Tree>
    <p:extLst>
      <p:ext uri="{BB962C8B-B14F-4D97-AF65-F5344CB8AC3E}">
        <p14:creationId xmlns:p14="http://schemas.microsoft.com/office/powerpoint/2010/main" val="361367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Power Platform</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4098" name="Picture 2" descr="C:\Users\ERMCCH~1.RED\AppData\Local\Temp\SNAGHTML998e8ee.PNG">
            <a:extLst>
              <a:ext uri="{FF2B5EF4-FFF2-40B4-BE49-F238E27FC236}">
                <a16:creationId xmlns:a16="http://schemas.microsoft.com/office/drawing/2014/main" id="{A6602489-3011-4EA7-BB15-8C4AE20C06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778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a:t>Power Platform</a:t>
            </a:r>
            <a:br>
              <a:rPr lang="en-US"/>
            </a:br>
            <a:r>
              <a:rPr lang="en-US"/>
              <a:t>title or event name</a:t>
            </a:r>
          </a:p>
        </p:txBody>
      </p:sp>
      <p:pic>
        <p:nvPicPr>
          <p:cNvPr id="5" name="Picture 2" descr="C:\Users\ERMCCH~1.RED\AppData\Local\Temp\SNAGHTML99a6638.PNG">
            <a:extLst>
              <a:ext uri="{FF2B5EF4-FFF2-40B4-BE49-F238E27FC236}">
                <a16:creationId xmlns:a16="http://schemas.microsoft.com/office/drawing/2014/main" id="{63557BD8-00A2-412E-A9D8-F276E5926E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058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Platform</a:t>
            </a:r>
            <a:br>
              <a:rPr lang="en-US"/>
            </a:br>
            <a:r>
              <a:rPr lang="en-US"/>
              <a:t>title or event name</a:t>
            </a:r>
          </a:p>
        </p:txBody>
      </p:sp>
      <p:pic>
        <p:nvPicPr>
          <p:cNvPr id="8" name="Picture 2" descr="C:\Users\ERMCCH~1.RED\AppData\Local\Temp\SNAGHTML99a6638.PNG">
            <a:extLst>
              <a:ext uri="{FF2B5EF4-FFF2-40B4-BE49-F238E27FC236}">
                <a16:creationId xmlns:a16="http://schemas.microsoft.com/office/drawing/2014/main" id="{3DAFAB31-E658-4117-879D-B44476EE602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77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6F2D52C3-8628-4DEA-9C68-192B89F6D0E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138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5430FD9E-D172-4E03-BA10-BEBEFF2489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411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409642058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50316"/>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234055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41599883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982004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3819241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123938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8962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7079038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142768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a:t>Section title</a:t>
            </a:r>
          </a:p>
        </p:txBody>
      </p:sp>
    </p:spTree>
    <p:extLst>
      <p:ext uri="{BB962C8B-B14F-4D97-AF65-F5344CB8AC3E}">
        <p14:creationId xmlns:p14="http://schemas.microsoft.com/office/powerpoint/2010/main" val="2388820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701637"/>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301770"/>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211942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7447118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1966969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0578602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8836321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158335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3836767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5" name="Picture 2" descr="C:\Users\ERMCCH~1.RED\AppData\Local\Temp\SNAGHTML998e8ee.PNG">
            <a:extLst>
              <a:ext uri="{FF2B5EF4-FFF2-40B4-BE49-F238E27FC236}">
                <a16:creationId xmlns:a16="http://schemas.microsoft.com/office/drawing/2014/main" id="{8A34CBCA-72C2-46D9-9F6E-4710FA6CF6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250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descr="A person sitting in a chair using a computer&#10;&#10;Description generated with very high confidence">
            <a:extLst>
              <a:ext uri="{FF2B5EF4-FFF2-40B4-BE49-F238E27FC236}">
                <a16:creationId xmlns:a16="http://schemas.microsoft.com/office/drawing/2014/main" id="{9BAE192A-C5EF-4271-BBAF-90FB3C55F4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7"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2" strike="noStrike" spc="-147" baseline="0">
                <a:solidFill>
                  <a:schemeClr val="bg2"/>
                </a:solidFill>
              </a:defRPr>
            </a:lvl1pPr>
          </a:lstStyle>
          <a:p>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6998660-92FE-470C-B289-97A0383F26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8838"/>
          <a:stretch/>
        </p:blipFill>
        <p:spPr>
          <a:xfrm>
            <a:off x="259398" y="6073963"/>
            <a:ext cx="1399923" cy="713420"/>
          </a:xfrm>
          <a:prstGeom prst="rect">
            <a:avLst/>
          </a:prstGeom>
        </p:spPr>
      </p:pic>
    </p:spTree>
    <p:extLst>
      <p:ext uri="{BB962C8B-B14F-4D97-AF65-F5344CB8AC3E}">
        <p14:creationId xmlns:p14="http://schemas.microsoft.com/office/powerpoint/2010/main" val="273877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9"/>
            <a:ext cx="9144000" cy="55041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21946565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44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32384"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833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58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8" y="1922805"/>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3968" indent="0">
              <a:buNone/>
              <a:defRPr/>
            </a:lvl2pPr>
            <a:lvl3pPr marL="447935" indent="0">
              <a:buNone/>
              <a:defRPr/>
            </a:lvl3pPr>
            <a:lvl4pPr marL="671903" indent="0">
              <a:buNone/>
              <a:defRPr/>
            </a:lvl4pPr>
            <a:lvl5pPr marL="89587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521331"/>
          </a:xfrm>
        </p:spPr>
        <p:txBody>
          <a:bodyPr lIns="0" tIns="0" rIns="0" bIns="0"/>
          <a:lstStyle>
            <a:lvl1pPr marL="279959" indent="-279959">
              <a:lnSpc>
                <a:spcPts val="1765"/>
              </a:lnSpc>
              <a:spcBef>
                <a:spcPts val="0"/>
              </a:spcBef>
              <a:buFont typeface="Arial" panose="020B0604020202020204" pitchFamily="34" charset="0"/>
              <a:buChar char="•"/>
              <a:defRPr sz="1369" b="0" i="0" spc="0">
                <a:gradFill>
                  <a:gsLst>
                    <a:gs pos="0">
                      <a:schemeClr val="tx1"/>
                    </a:gs>
                    <a:gs pos="100000">
                      <a:schemeClr val="tx1"/>
                    </a:gs>
                  </a:gsLst>
                  <a:lin ang="5400000" scaled="1"/>
                </a:gradFill>
                <a:latin typeface="+mn-lt"/>
              </a:defRPr>
            </a:lvl1pPr>
            <a:lvl2pPr marL="0" indent="0">
              <a:lnSpc>
                <a:spcPts val="1765"/>
              </a:lnSpc>
              <a:spcBef>
                <a:spcPts val="0"/>
              </a:spcBef>
              <a:buNone/>
              <a:defRPr sz="1369">
                <a:solidFill>
                  <a:schemeClr val="tx1"/>
                </a:solidFill>
              </a:defRPr>
            </a:lvl2pPr>
            <a:lvl3pPr marL="447935" indent="0">
              <a:buNone/>
              <a:defRPr/>
            </a:lvl3pPr>
            <a:lvl4pPr marL="671903" indent="0">
              <a:buNone/>
              <a:defRPr/>
            </a:lvl4pPr>
            <a:lvl5pPr marL="89587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7" y="620429"/>
            <a:ext cx="11306469" cy="749772"/>
          </a:xfrm>
        </p:spPr>
        <p:txBody>
          <a:bodyPr tIns="0"/>
          <a:lstStyle>
            <a:lvl1pPr>
              <a:lnSpc>
                <a:spcPts val="3134"/>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0574764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1"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0" name="Picture Placeholder 144"/>
          <p:cNvSpPr>
            <a:spLocks noGrp="1"/>
          </p:cNvSpPr>
          <p:nvPr>
            <p:ph type="pic" sz="quarter" idx="36" hasCustomPrompt="1"/>
          </p:nvPr>
        </p:nvSpPr>
        <p:spPr>
          <a:xfrm>
            <a:off x="202502" y="5780179"/>
            <a:ext cx="2064635" cy="834378"/>
          </a:xfrm>
          <a:prstGeom prst="rect">
            <a:avLst/>
          </a:prstGeom>
        </p:spPr>
        <p:txBody>
          <a:bodyPr anchor="ctr" anchorCtr="0">
            <a:noAutofit/>
          </a:bodyPr>
          <a:lstStyle>
            <a:lvl1pPr marL="0" indent="0" algn="ctr">
              <a:buNone/>
              <a:defRPr sz="1567">
                <a:gradFill>
                  <a:gsLst>
                    <a:gs pos="0">
                      <a:schemeClr val="tx2"/>
                    </a:gs>
                    <a:gs pos="100000">
                      <a:schemeClr val="tx2"/>
                    </a:gs>
                  </a:gsLst>
                  <a:lin ang="5400000" scaled="1"/>
                </a:gradFill>
              </a:defRPr>
            </a:lvl1pPr>
          </a:lstStyle>
          <a:p>
            <a:r>
              <a:rPr lang="en-US"/>
              <a:t>Drag logo here</a:t>
            </a:r>
          </a:p>
        </p:txBody>
      </p: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69879" y="3304609"/>
            <a:ext cx="3532852" cy="1205506"/>
          </a:xfrm>
        </p:spPr>
        <p:txBody>
          <a:bodyPr/>
          <a:lstStyle>
            <a:lvl1pPr>
              <a:spcAft>
                <a:spcPts val="588"/>
              </a:spcAft>
              <a:defRPr sz="1307" i="1">
                <a:gradFill>
                  <a:gsLst>
                    <a:gs pos="0">
                      <a:schemeClr val="tx1"/>
                    </a:gs>
                    <a:gs pos="100000">
                      <a:schemeClr val="tx1"/>
                    </a:gs>
                  </a:gsLst>
                  <a:lin ang="5400000" scaled="1"/>
                </a:gradFill>
              </a:defRPr>
            </a:lvl1pPr>
            <a:lvl2pPr>
              <a:spcBef>
                <a:spcPts val="0"/>
              </a:spcBef>
              <a:spcAft>
                <a:spcPts val="490"/>
              </a:spcAft>
              <a:defRPr sz="980" i="1" cap="none" baseline="0">
                <a:gradFill>
                  <a:gsLst>
                    <a:gs pos="0">
                      <a:schemeClr val="tx1"/>
                    </a:gs>
                    <a:gs pos="100000">
                      <a:schemeClr val="tx1"/>
                    </a:gs>
                  </a:gsLst>
                  <a:lin ang="5400000" scaled="1"/>
                </a:gradFill>
              </a:defRPr>
            </a:lvl2pPr>
            <a:lvl3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3pPr>
            <a:lvl4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4pPr>
            <a:lvl5pPr>
              <a:spcBef>
                <a:spcPts val="0"/>
              </a:spcBef>
              <a:spcAft>
                <a:spcPts val="490"/>
              </a:spcAft>
              <a:defRPr lang="en-US" sz="85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03344" y="3344470"/>
            <a:ext cx="8006095" cy="1790371"/>
          </a:xfrm>
        </p:spPr>
        <p:txBody>
          <a:bodyPr/>
          <a:lstStyle>
            <a:lvl1pPr>
              <a:spcAft>
                <a:spcPts val="588"/>
              </a:spcAft>
              <a:defRPr>
                <a:gradFill>
                  <a:gsLst>
                    <a:gs pos="0">
                      <a:schemeClr val="tx1"/>
                    </a:gs>
                    <a:gs pos="100000">
                      <a:schemeClr val="tx1"/>
                    </a:gs>
                  </a:gsLst>
                  <a:lin ang="5400000" scaled="1"/>
                </a:gradFill>
              </a:defRPr>
            </a:lvl1pPr>
            <a:lvl2pPr>
              <a:spcAft>
                <a:spcPts val="588"/>
              </a:spcAft>
              <a:defRPr>
                <a:gradFill>
                  <a:gsLst>
                    <a:gs pos="0">
                      <a:schemeClr val="tx1"/>
                    </a:gs>
                    <a:gs pos="100000">
                      <a:schemeClr val="tx1"/>
                    </a:gs>
                  </a:gsLst>
                  <a:lin ang="5400000" scaled="1"/>
                </a:gradFill>
              </a:defRPr>
            </a:lvl2pPr>
            <a:lvl3pPr>
              <a:spcAft>
                <a:spcPts val="588"/>
              </a:spcAft>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sz="1143" b="0">
                <a:gradFill>
                  <a:gsLst>
                    <a:gs pos="0">
                      <a:schemeClr val="tx1"/>
                    </a:gs>
                    <a:gs pos="100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370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6216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1704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79"/>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pic>
        <p:nvPicPr>
          <p:cNvPr id="8" name="Picture 2" descr="C:\Users\ERMCCH~1.RED\AppData\Local\Temp\SNAGHTML998e8ee.PNG">
            <a:extLst>
              <a:ext uri="{FF2B5EF4-FFF2-40B4-BE49-F238E27FC236}">
                <a16:creationId xmlns:a16="http://schemas.microsoft.com/office/drawing/2014/main" id="{941C3A45-C533-44C3-AD00-158CECDB46F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48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9" name="Footer-slide#"/>
          <p:cNvSpPr>
            <a:spLocks noGrp="1"/>
          </p:cNvSpPr>
          <p:nvPr>
            <p:ph type="sldNum" sz="quarter" idx="12"/>
          </p:nvPr>
        </p:nvSpPr>
        <p:spPr>
          <a:xfrm>
            <a:off x="11501329" y="6526759"/>
            <a:ext cx="337073" cy="129203"/>
          </a:xfrm>
          <a:prstGeom prst="rect">
            <a:avLst/>
          </a:prstGeom>
        </p:spPr>
        <p:txBody>
          <a:bodyPr lIns="0" tIns="0" rIns="136044" bIns="0">
            <a:spAutoFit/>
          </a:bodyPr>
          <a:lstStyle>
            <a:lvl1pPr algn="r">
              <a:lnSpc>
                <a:spcPct val="90000"/>
              </a:lnSpc>
              <a:defRPr sz="933">
                <a:solidFill>
                  <a:schemeClr val="bg1"/>
                </a:solidFill>
                <a:latin typeface="+mj-lt"/>
              </a:defRPr>
            </a:lvl1pPr>
          </a:lstStyle>
          <a:p>
            <a:pPr defTabSz="1218177"/>
            <a:fld id="{B6F15528-21DE-4FAA-801E-634DDDAF4B2B}" type="slidenum">
              <a:rPr lang="en-US" smtClean="0">
                <a:solidFill>
                  <a:srgbClr val="FFFFFF"/>
                </a:solidFill>
              </a:rPr>
              <a:pPr defTabSz="1218177"/>
              <a:t>‹#›</a:t>
            </a:fld>
            <a:endParaRPr lang="en-US">
              <a:solidFill>
                <a:srgbClr val="FFFFFF"/>
              </a:solidFill>
            </a:endParaRPr>
          </a:p>
        </p:txBody>
      </p:sp>
      <p:sp>
        <p:nvSpPr>
          <p:cNvPr id="11" name="Footer-Microsoft Confidential"/>
          <p:cNvSpPr txBox="1"/>
          <p:nvPr/>
        </p:nvSpPr>
        <p:spPr>
          <a:xfrm>
            <a:off x="5122914" y="6526726"/>
            <a:ext cx="1946181" cy="129203"/>
          </a:xfrm>
          <a:prstGeom prst="rect">
            <a:avLst/>
          </a:prstGeom>
          <a:noFill/>
        </p:spPr>
        <p:txBody>
          <a:bodyPr wrap="square" lIns="0" tIns="0" rIns="0" bIns="0" rtlCol="0">
            <a:spAutoFit/>
          </a:bodyPr>
          <a:lstStyle/>
          <a:p>
            <a:pPr algn="ctr" defTabSz="1218177">
              <a:lnSpc>
                <a:spcPct val="90000"/>
              </a:lnSpc>
            </a:pPr>
            <a:r>
              <a:rPr lang="en-US" sz="933">
                <a:gradFill>
                  <a:gsLst>
                    <a:gs pos="0">
                      <a:srgbClr val="FFFFFF"/>
                    </a:gs>
                    <a:gs pos="80000">
                      <a:srgbClr val="FFFFFF"/>
                    </a:gs>
                  </a:gsLst>
                  <a:lin ang="5400000" scaled="0"/>
                </a:gradFill>
                <a:latin typeface="Segoe UI Light"/>
              </a:rPr>
              <a:t>Microsoft Confidential</a:t>
            </a:r>
          </a:p>
        </p:txBody>
      </p:sp>
    </p:spTree>
    <p:extLst>
      <p:ext uri="{BB962C8B-B14F-4D97-AF65-F5344CB8AC3E}">
        <p14:creationId xmlns:p14="http://schemas.microsoft.com/office/powerpoint/2010/main" val="153364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6281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dark">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8147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7833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7833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9256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9554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5"/>
            <a:ext cx="11339774" cy="1253348"/>
          </a:xfrm>
        </p:spPr>
        <p:txBody>
          <a:bodyPr wrap="square" lIns="0" tIns="0" rIns="0" bIns="0">
            <a:spAutoFit/>
          </a:bodyPr>
          <a:lstStyle>
            <a:lvl1pPr marL="0" indent="0">
              <a:lnSpc>
                <a:spcPct val="90000"/>
              </a:lnSpc>
              <a:spcBef>
                <a:spcPts val="0"/>
              </a:spcBef>
              <a:spcAft>
                <a:spcPts val="1272"/>
              </a:spcAft>
              <a:buNone/>
              <a:defRPr sz="2549" b="0" i="0">
                <a:solidFill>
                  <a:srgbClr val="000000"/>
                </a:solidFill>
                <a:latin typeface="+mn-lt"/>
              </a:defRPr>
            </a:lvl1pPr>
            <a:lvl2pPr marL="224011" indent="0">
              <a:lnSpc>
                <a:spcPct val="90000"/>
              </a:lnSpc>
              <a:spcBef>
                <a:spcPts val="0"/>
              </a:spcBef>
              <a:spcAft>
                <a:spcPts val="1272"/>
              </a:spcAft>
              <a:buNone/>
              <a:defRPr sz="1961">
                <a:solidFill>
                  <a:srgbClr val="000000"/>
                </a:solidFill>
              </a:defRPr>
            </a:lvl2pPr>
            <a:lvl3pPr marL="448021" indent="0">
              <a:spcBef>
                <a:spcPts val="0"/>
              </a:spcBef>
              <a:spcAft>
                <a:spcPts val="1272"/>
              </a:spcAft>
              <a:buNone/>
              <a:defRPr sz="1961">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25489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7" name="Picture 2" descr="C:\Users\ERMCCH~1.RED\AppData\Local\Temp\SNAGHTML99a6638.PNG">
            <a:extLst>
              <a:ext uri="{FF2B5EF4-FFF2-40B4-BE49-F238E27FC236}">
                <a16:creationId xmlns:a16="http://schemas.microsoft.com/office/drawing/2014/main" id="{547787FF-82DC-4846-8B84-31E70FE890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848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2582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71481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7644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795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slideLayout" Target="../slideLayouts/slideLayout59.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42" Type="http://schemas.openxmlformats.org/officeDocument/2006/relationships/slideLayout" Target="../slideLayouts/slideLayout62.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slideLayout" Target="../slideLayouts/slideLayout60.xml"/><Relationship Id="rId45"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4" Type="http://schemas.openxmlformats.org/officeDocument/2006/relationships/slideLayout" Target="../slideLayouts/slideLayout64.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slideLayout" Target="../slideLayouts/slideLayout63.xml"/><Relationship Id="rId8" Type="http://schemas.openxmlformats.org/officeDocument/2006/relationships/slideLayout" Target="../slideLayouts/slideLayout28.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20" Type="http://schemas.openxmlformats.org/officeDocument/2006/relationships/slideLayout" Target="../slideLayouts/slideLayout40.xml"/><Relationship Id="rId4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703" r:id="rId2"/>
    <p:sldLayoutId id="2147484240" r:id="rId3"/>
    <p:sldLayoutId id="2147484241" r:id="rId4"/>
    <p:sldLayoutId id="2147484474" r:id="rId5"/>
    <p:sldLayoutId id="2147484245" r:id="rId6"/>
    <p:sldLayoutId id="2147484247" r:id="rId7"/>
    <p:sldLayoutId id="2147484639" r:id="rId8"/>
    <p:sldLayoutId id="2147484603" r:id="rId9"/>
    <p:sldLayoutId id="2147484700" r:id="rId10"/>
    <p:sldLayoutId id="2147484701" r:id="rId11"/>
    <p:sldLayoutId id="2147484702" r:id="rId12"/>
    <p:sldLayoutId id="2147484249" r:id="rId13"/>
    <p:sldLayoutId id="2147484582" r:id="rId14"/>
    <p:sldLayoutId id="2147484584" r:id="rId15"/>
    <p:sldLayoutId id="2147484583" r:id="rId16"/>
    <p:sldLayoutId id="2147484256" r:id="rId17"/>
    <p:sldLayoutId id="2147484585" r:id="rId18"/>
    <p:sldLayoutId id="2147484299" r:id="rId19"/>
    <p:sldLayoutId id="2147484263"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Flow</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858676959"/>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 id="2147484716" r:id="rId12"/>
    <p:sldLayoutId id="2147484717" r:id="rId13"/>
    <p:sldLayoutId id="2147484718" r:id="rId14"/>
    <p:sldLayoutId id="2147484719" r:id="rId15"/>
    <p:sldLayoutId id="2147484720" r:id="rId16"/>
    <p:sldLayoutId id="2147484721" r:id="rId17"/>
    <p:sldLayoutId id="2147484722" r:id="rId18"/>
    <p:sldLayoutId id="2147484723" r:id="rId19"/>
    <p:sldLayoutId id="2147484724" r:id="rId20"/>
    <p:sldLayoutId id="2147484725" r:id="rId21"/>
    <p:sldLayoutId id="2147484726" r:id="rId22"/>
    <p:sldLayoutId id="2147484727" r:id="rId23"/>
    <p:sldLayoutId id="2147484728" r:id="rId24"/>
    <p:sldLayoutId id="2147484729" r:id="rId25"/>
    <p:sldLayoutId id="2147484730" r:id="rId26"/>
    <p:sldLayoutId id="2147484731" r:id="rId27"/>
    <p:sldLayoutId id="2147484732" r:id="rId28"/>
    <p:sldLayoutId id="2147484733" r:id="rId29"/>
    <p:sldLayoutId id="2147484734" r:id="rId30"/>
    <p:sldLayoutId id="2147484735" r:id="rId31"/>
    <p:sldLayoutId id="2147484736" r:id="rId32"/>
    <p:sldLayoutId id="2147484737" r:id="rId33"/>
    <p:sldLayoutId id="2147484738" r:id="rId34"/>
    <p:sldLayoutId id="2147484739" r:id="rId35"/>
    <p:sldLayoutId id="2147484740" r:id="rId36"/>
    <p:sldLayoutId id="2147484741" r:id="rId37"/>
    <p:sldLayoutId id="2147484742" r:id="rId38"/>
    <p:sldLayoutId id="2147484743" r:id="rId39"/>
    <p:sldLayoutId id="2147484744" r:id="rId40"/>
    <p:sldLayoutId id="2147484745" r:id="rId41"/>
    <p:sldLayoutId id="2147484746" r:id="rId42"/>
    <p:sldLayoutId id="2147484747" r:id="rId43"/>
    <p:sldLayoutId id="2147484748" r:id="rId44"/>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hyperlink" Target="http://aka.ms/appinadayLabSurvey"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hyperlink" Target="https://aka.ms/PowerPlatformResources" TargetMode="External"/><Relationship Id="rId7" Type="http://schemas.openxmlformats.org/officeDocument/2006/relationships/hyperlink" Target="http://aka.ms/PowerPlatformResource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hyperlink" Target="https://aka.ms/PowerPlatformVideos" TargetMode="External"/><Relationship Id="rId5" Type="http://schemas.openxmlformats.org/officeDocument/2006/relationships/hyperlink" Target="http://aka.ms/PowerAppsStories" TargetMode="External"/><Relationship Id="rId4" Type="http://schemas.openxmlformats.org/officeDocument/2006/relationships/hyperlink" Target="http://aka.ms/flow-resourc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hyperlink" Target="http://aka.ms/appinaday"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powerapps.microsoft.com/pricing/" TargetMode="External"/><Relationship Id="rId7" Type="http://schemas.openxmlformats.org/officeDocument/2006/relationships/hyperlink" Target="https://aka.ms/powerappsandroid"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aka.ms/powerappsios" TargetMode="External"/><Relationship Id="rId5" Type="http://schemas.openxmlformats.org/officeDocument/2006/relationships/hyperlink" Target="https://make.powerapps.com/" TargetMode="External"/><Relationship Id="rId4" Type="http://schemas.openxmlformats.org/officeDocument/2006/relationships/hyperlink" Target="http://aka.ms/Office365E5Tria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admin.powerapps.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578735" y="1398328"/>
            <a:ext cx="4167887" cy="553998"/>
          </a:xfrm>
        </p:spPr>
        <p:txBody>
          <a:bodyPr/>
          <a:lstStyle/>
          <a:p>
            <a:r>
              <a:rPr lang="en-US" dirty="0"/>
              <a:t>App in a Day</a:t>
            </a:r>
          </a:p>
        </p:txBody>
      </p:sp>
      <p:sp>
        <p:nvSpPr>
          <p:cNvPr id="3" name="Text Placeholder 2">
            <a:extLst>
              <a:ext uri="{FF2B5EF4-FFF2-40B4-BE49-F238E27FC236}">
                <a16:creationId xmlns:a16="http://schemas.microsoft.com/office/drawing/2014/main" id="{1F09E480-12D1-4AD7-8621-B7AEB8785A68}"/>
              </a:ext>
            </a:extLst>
          </p:cNvPr>
          <p:cNvSpPr>
            <a:spLocks noGrp="1"/>
          </p:cNvSpPr>
          <p:nvPr>
            <p:ph type="body" sz="quarter" idx="12"/>
          </p:nvPr>
        </p:nvSpPr>
        <p:spPr>
          <a:xfrm>
            <a:off x="578735" y="5459672"/>
            <a:ext cx="4164583" cy="307777"/>
          </a:xfrm>
        </p:spPr>
        <p:txBody>
          <a:bodyPr/>
          <a:lstStyle/>
          <a:p>
            <a:endParaRPr lang="en-US" dirty="0"/>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578737" y="2388920"/>
            <a:ext cx="4167887" cy="43088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dirty="0"/>
              <a:t>Microsoft Power platform</a:t>
            </a:r>
          </a:p>
        </p:txBody>
      </p:sp>
      <p:sp>
        <p:nvSpPr>
          <p:cNvPr id="5" name="Title 1">
            <a:extLst>
              <a:ext uri="{FF2B5EF4-FFF2-40B4-BE49-F238E27FC236}">
                <a16:creationId xmlns:a16="http://schemas.microsoft.com/office/drawing/2014/main" id="{AFAE4C4F-47EC-4CAF-83F5-783823A1CC2B}"/>
              </a:ext>
            </a:extLst>
          </p:cNvPr>
          <p:cNvSpPr txBox="1">
            <a:spLocks/>
          </p:cNvSpPr>
          <p:nvPr/>
        </p:nvSpPr>
        <p:spPr>
          <a:xfrm>
            <a:off x="578735" y="3102513"/>
            <a:ext cx="4167887" cy="163121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400"/>
              </a:spcBef>
            </a:pPr>
            <a:r>
              <a:rPr lang="en-US" sz="2400" dirty="0">
                <a:latin typeface="+mn-lt"/>
              </a:rPr>
              <a:t>Power Apps</a:t>
            </a:r>
          </a:p>
          <a:p>
            <a:pPr>
              <a:spcBef>
                <a:spcPts val="400"/>
              </a:spcBef>
            </a:pPr>
            <a:r>
              <a:rPr lang="en-US" sz="2400" dirty="0">
                <a:latin typeface="+mn-lt"/>
              </a:rPr>
              <a:t>Power Automate</a:t>
            </a:r>
          </a:p>
          <a:p>
            <a:pPr>
              <a:spcBef>
                <a:spcPts val="400"/>
              </a:spcBef>
            </a:pPr>
            <a:r>
              <a:rPr lang="en-US" sz="2400" dirty="0">
                <a:latin typeface="+mn-lt"/>
              </a:rPr>
              <a:t>Power BI</a:t>
            </a:r>
          </a:p>
          <a:p>
            <a:pPr>
              <a:spcBef>
                <a:spcPts val="400"/>
              </a:spcBef>
            </a:pPr>
            <a:r>
              <a:rPr lang="en-US" sz="2400" dirty="0">
                <a:latin typeface="+mn-lt"/>
              </a:rPr>
              <a:t>Common Data Service </a:t>
            </a:r>
          </a:p>
        </p:txBody>
      </p:sp>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484567" y="2936558"/>
            <a:ext cx="4380901" cy="984885"/>
          </a:xfrm>
        </p:spPr>
        <p:txBody>
          <a:bodyPr/>
          <a:lstStyle/>
          <a:p>
            <a:r>
              <a:rPr lang="en-US" sz="3200" b="1" dirty="0"/>
              <a:t>Module 2: Common Data Service</a:t>
            </a:r>
          </a:p>
        </p:txBody>
      </p:sp>
      <p:sp>
        <p:nvSpPr>
          <p:cNvPr id="3" name="Title 1">
            <a:extLst>
              <a:ext uri="{FF2B5EF4-FFF2-40B4-BE49-F238E27FC236}">
                <a16:creationId xmlns:a16="http://schemas.microsoft.com/office/drawing/2014/main" id="{39724BF1-B375-49C9-8C46-AF29AE8DD3C3}"/>
              </a:ext>
            </a:extLst>
          </p:cNvPr>
          <p:cNvSpPr txBox="1">
            <a:spLocks/>
          </p:cNvSpPr>
          <p:nvPr/>
        </p:nvSpPr>
        <p:spPr>
          <a:xfrm>
            <a:off x="484567" y="1790626"/>
            <a:ext cx="4380901"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Hands-on-lab</a:t>
            </a:r>
          </a:p>
        </p:txBody>
      </p:sp>
    </p:spTree>
    <p:extLst>
      <p:ext uri="{BB962C8B-B14F-4D97-AF65-F5344CB8AC3E}">
        <p14:creationId xmlns:p14="http://schemas.microsoft.com/office/powerpoint/2010/main" val="202104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Learning objectives</a:t>
            </a:r>
          </a:p>
        </p:txBody>
      </p:sp>
      <p:sp>
        <p:nvSpPr>
          <p:cNvPr id="4" name="Text Placeholder 3">
            <a:extLst>
              <a:ext uri="{FF2B5EF4-FFF2-40B4-BE49-F238E27FC236}">
                <a16:creationId xmlns:a16="http://schemas.microsoft.com/office/drawing/2014/main" id="{65446BCA-01ED-4345-A2DF-26DDE1BF6292}"/>
              </a:ext>
            </a:extLst>
          </p:cNvPr>
          <p:cNvSpPr txBox="1">
            <a:spLocks/>
          </p:cNvSpPr>
          <p:nvPr/>
        </p:nvSpPr>
        <p:spPr>
          <a:xfrm>
            <a:off x="464058" y="1506015"/>
            <a:ext cx="6851142" cy="4351338"/>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Provision a Common Data Service instance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Get familiar with standard entities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Create a custom entity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Customize entity fields and option sets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Create calculated fields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Use the Canvas app form control to save data to CDS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Use the Office365 connector to get user’s manager info</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Configure Canvas app settings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Save and share a Canvas app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Run a Canvas app on a mobile device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pic>
        <p:nvPicPr>
          <p:cNvPr id="9" name="Picture 8">
            <a:extLst>
              <a:ext uri="{FF2B5EF4-FFF2-40B4-BE49-F238E27FC236}">
                <a16:creationId xmlns:a16="http://schemas.microsoft.com/office/drawing/2014/main" id="{D637F8C4-02E8-47A8-B493-5010C9C415EC}"/>
              </a:ext>
            </a:extLst>
          </p:cNvPr>
          <p:cNvPicPr>
            <a:picLocks noChangeAspect="1"/>
          </p:cNvPicPr>
          <p:nvPr/>
        </p:nvPicPr>
        <p:blipFill rotWithShape="1">
          <a:blip r:embed="rId3"/>
          <a:srcRect r="20132"/>
          <a:stretch/>
        </p:blipFill>
        <p:spPr>
          <a:xfrm>
            <a:off x="7256204" y="666338"/>
            <a:ext cx="4470367" cy="2509978"/>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027EBDCA-5611-4BAF-83A2-091F467CC82C}"/>
              </a:ext>
            </a:extLst>
          </p:cNvPr>
          <p:cNvPicPr>
            <a:picLocks noChangeAspect="1"/>
          </p:cNvPicPr>
          <p:nvPr/>
        </p:nvPicPr>
        <p:blipFill>
          <a:blip r:embed="rId4"/>
          <a:stretch>
            <a:fillRect/>
          </a:stretch>
        </p:blipFill>
        <p:spPr>
          <a:xfrm>
            <a:off x="7256204" y="3681684"/>
            <a:ext cx="4471738" cy="2509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76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484567" y="2936559"/>
            <a:ext cx="4380901" cy="984885"/>
          </a:xfrm>
        </p:spPr>
        <p:txBody>
          <a:bodyPr/>
          <a:lstStyle/>
          <a:p>
            <a:pPr>
              <a:spcBef>
                <a:spcPts val="600"/>
              </a:spcBef>
            </a:pPr>
            <a:r>
              <a:rPr lang="en-US" sz="3200" b="1" dirty="0"/>
              <a:t>Module 3: Power Apps Model-driven App</a:t>
            </a:r>
          </a:p>
        </p:txBody>
      </p:sp>
      <p:sp>
        <p:nvSpPr>
          <p:cNvPr id="3" name="Title 1">
            <a:extLst>
              <a:ext uri="{FF2B5EF4-FFF2-40B4-BE49-F238E27FC236}">
                <a16:creationId xmlns:a16="http://schemas.microsoft.com/office/drawing/2014/main" id="{39724BF1-B375-49C9-8C46-AF29AE8DD3C3}"/>
              </a:ext>
            </a:extLst>
          </p:cNvPr>
          <p:cNvSpPr txBox="1">
            <a:spLocks/>
          </p:cNvSpPr>
          <p:nvPr/>
        </p:nvSpPr>
        <p:spPr>
          <a:xfrm>
            <a:off x="484567" y="1790626"/>
            <a:ext cx="4380901"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Hands-on-lab</a:t>
            </a:r>
          </a:p>
        </p:txBody>
      </p:sp>
    </p:spTree>
    <p:extLst>
      <p:ext uri="{BB962C8B-B14F-4D97-AF65-F5344CB8AC3E}">
        <p14:creationId xmlns:p14="http://schemas.microsoft.com/office/powerpoint/2010/main" val="360386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Learning objectives</a:t>
            </a:r>
          </a:p>
        </p:txBody>
      </p:sp>
      <p:sp>
        <p:nvSpPr>
          <p:cNvPr id="4" name="Text Placeholder 3">
            <a:extLst>
              <a:ext uri="{FF2B5EF4-FFF2-40B4-BE49-F238E27FC236}">
                <a16:creationId xmlns:a16="http://schemas.microsoft.com/office/drawing/2014/main" id="{65446BCA-01ED-4345-A2DF-26DDE1BF6292}"/>
              </a:ext>
            </a:extLst>
          </p:cNvPr>
          <p:cNvSpPr txBox="1">
            <a:spLocks/>
          </p:cNvSpPr>
          <p:nvPr/>
        </p:nvSpPr>
        <p:spPr>
          <a:xfrm>
            <a:off x="464058" y="1506015"/>
            <a:ext cx="5631942" cy="4351338"/>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Create a standalone Model-driven app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Customize forms for the Model-driven app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Create a Business Process Flow</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pic>
        <p:nvPicPr>
          <p:cNvPr id="5" name="Picture 4">
            <a:extLst>
              <a:ext uri="{FF2B5EF4-FFF2-40B4-BE49-F238E27FC236}">
                <a16:creationId xmlns:a16="http://schemas.microsoft.com/office/drawing/2014/main" id="{A889B8EA-4E14-4E75-A579-835E22C7E804}"/>
              </a:ext>
            </a:extLst>
          </p:cNvPr>
          <p:cNvPicPr>
            <a:picLocks noChangeAspect="1"/>
          </p:cNvPicPr>
          <p:nvPr/>
        </p:nvPicPr>
        <p:blipFill rotWithShape="1">
          <a:blip r:embed="rId3"/>
          <a:srcRect r="6508"/>
          <a:stretch/>
        </p:blipFill>
        <p:spPr>
          <a:xfrm>
            <a:off x="6594725" y="3588389"/>
            <a:ext cx="5009012" cy="2812411"/>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A25BA1B1-1699-46A4-907B-CFA7F065ADA7}"/>
              </a:ext>
            </a:extLst>
          </p:cNvPr>
          <p:cNvPicPr>
            <a:picLocks noChangeAspect="1"/>
          </p:cNvPicPr>
          <p:nvPr/>
        </p:nvPicPr>
        <p:blipFill>
          <a:blip r:embed="rId4"/>
          <a:stretch>
            <a:fillRect/>
          </a:stretch>
        </p:blipFill>
        <p:spPr>
          <a:xfrm>
            <a:off x="6594725" y="457200"/>
            <a:ext cx="5009012"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851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484567" y="2936561"/>
            <a:ext cx="4380901" cy="984885"/>
          </a:xfrm>
        </p:spPr>
        <p:txBody>
          <a:bodyPr/>
          <a:lstStyle/>
          <a:p>
            <a:pPr>
              <a:spcBef>
                <a:spcPts val="600"/>
              </a:spcBef>
            </a:pPr>
            <a:r>
              <a:rPr lang="en-US" sz="3200" b="1" dirty="0"/>
              <a:t>Module 4: Power Automate</a:t>
            </a:r>
          </a:p>
        </p:txBody>
      </p:sp>
      <p:sp>
        <p:nvSpPr>
          <p:cNvPr id="3" name="Title 1">
            <a:extLst>
              <a:ext uri="{FF2B5EF4-FFF2-40B4-BE49-F238E27FC236}">
                <a16:creationId xmlns:a16="http://schemas.microsoft.com/office/drawing/2014/main" id="{39724BF1-B375-49C9-8C46-AF29AE8DD3C3}"/>
              </a:ext>
            </a:extLst>
          </p:cNvPr>
          <p:cNvSpPr txBox="1">
            <a:spLocks/>
          </p:cNvSpPr>
          <p:nvPr/>
        </p:nvSpPr>
        <p:spPr>
          <a:xfrm>
            <a:off x="484567" y="1790626"/>
            <a:ext cx="4380901"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Hands-on-lab</a:t>
            </a:r>
          </a:p>
        </p:txBody>
      </p:sp>
    </p:spTree>
    <p:extLst>
      <p:ext uri="{BB962C8B-B14F-4D97-AF65-F5344CB8AC3E}">
        <p14:creationId xmlns:p14="http://schemas.microsoft.com/office/powerpoint/2010/main" val="365310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Learning objectives</a:t>
            </a:r>
          </a:p>
        </p:txBody>
      </p:sp>
      <p:sp>
        <p:nvSpPr>
          <p:cNvPr id="4" name="Text Placeholder 3">
            <a:extLst>
              <a:ext uri="{FF2B5EF4-FFF2-40B4-BE49-F238E27FC236}">
                <a16:creationId xmlns:a16="http://schemas.microsoft.com/office/drawing/2014/main" id="{65446BCA-01ED-4345-A2DF-26DDE1BF6292}"/>
              </a:ext>
            </a:extLst>
          </p:cNvPr>
          <p:cNvSpPr txBox="1">
            <a:spLocks/>
          </p:cNvSpPr>
          <p:nvPr/>
        </p:nvSpPr>
        <p:spPr>
          <a:xfrm>
            <a:off x="464058" y="1506015"/>
            <a:ext cx="6589598" cy="4351338"/>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Trigger a flow when a new record is created in CDS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Send an approval request</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Conditional branching based on the approval response</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Send email notifications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Update the CDS record with the approval status and the approver’s comments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Use the approval center on web and mobile</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Check the status of flow runs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pic>
        <p:nvPicPr>
          <p:cNvPr id="5" name="Picture 4">
            <a:extLst>
              <a:ext uri="{FF2B5EF4-FFF2-40B4-BE49-F238E27FC236}">
                <a16:creationId xmlns:a16="http://schemas.microsoft.com/office/drawing/2014/main" id="{584DDB75-5D70-4DBC-8266-97A200FB2E33}"/>
              </a:ext>
            </a:extLst>
          </p:cNvPr>
          <p:cNvPicPr>
            <a:picLocks noChangeAspect="1"/>
          </p:cNvPicPr>
          <p:nvPr/>
        </p:nvPicPr>
        <p:blipFill rotWithShape="1">
          <a:blip r:embed="rId3"/>
          <a:srcRect r="1774"/>
          <a:stretch/>
        </p:blipFill>
        <p:spPr>
          <a:xfrm>
            <a:off x="7171204" y="547206"/>
            <a:ext cx="4556738" cy="2558473"/>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1155FBB2-A8BF-4322-B9B0-0AC7B561145F}"/>
              </a:ext>
            </a:extLst>
          </p:cNvPr>
          <p:cNvPicPr>
            <a:picLocks noChangeAspect="1"/>
          </p:cNvPicPr>
          <p:nvPr/>
        </p:nvPicPr>
        <p:blipFill rotWithShape="1">
          <a:blip r:embed="rId4"/>
          <a:srcRect b="5888"/>
          <a:stretch/>
        </p:blipFill>
        <p:spPr>
          <a:xfrm>
            <a:off x="7171204" y="3681086"/>
            <a:ext cx="4556738" cy="26297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16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484567" y="3429004"/>
            <a:ext cx="4380901" cy="492443"/>
          </a:xfrm>
        </p:spPr>
        <p:txBody>
          <a:bodyPr/>
          <a:lstStyle/>
          <a:p>
            <a:pPr>
              <a:spcBef>
                <a:spcPts val="600"/>
              </a:spcBef>
            </a:pPr>
            <a:r>
              <a:rPr lang="en-US" sz="3200" b="1" dirty="0"/>
              <a:t>Module 5: Power BI</a:t>
            </a:r>
          </a:p>
        </p:txBody>
      </p:sp>
      <p:sp>
        <p:nvSpPr>
          <p:cNvPr id="3" name="Title 1">
            <a:extLst>
              <a:ext uri="{FF2B5EF4-FFF2-40B4-BE49-F238E27FC236}">
                <a16:creationId xmlns:a16="http://schemas.microsoft.com/office/drawing/2014/main" id="{39724BF1-B375-49C9-8C46-AF29AE8DD3C3}"/>
              </a:ext>
            </a:extLst>
          </p:cNvPr>
          <p:cNvSpPr txBox="1">
            <a:spLocks/>
          </p:cNvSpPr>
          <p:nvPr/>
        </p:nvSpPr>
        <p:spPr>
          <a:xfrm>
            <a:off x="484567" y="1790626"/>
            <a:ext cx="4380901"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Hands-on-lab</a:t>
            </a:r>
          </a:p>
        </p:txBody>
      </p:sp>
    </p:spTree>
    <p:extLst>
      <p:ext uri="{BB962C8B-B14F-4D97-AF65-F5344CB8AC3E}">
        <p14:creationId xmlns:p14="http://schemas.microsoft.com/office/powerpoint/2010/main" val="26249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Learning objectives</a:t>
            </a:r>
          </a:p>
        </p:txBody>
      </p:sp>
      <p:sp>
        <p:nvSpPr>
          <p:cNvPr id="4" name="Text Placeholder 3">
            <a:extLst>
              <a:ext uri="{FF2B5EF4-FFF2-40B4-BE49-F238E27FC236}">
                <a16:creationId xmlns:a16="http://schemas.microsoft.com/office/drawing/2014/main" id="{65446BCA-01ED-4345-A2DF-26DDE1BF6292}"/>
              </a:ext>
            </a:extLst>
          </p:cNvPr>
          <p:cNvSpPr txBox="1">
            <a:spLocks/>
          </p:cNvSpPr>
          <p:nvPr/>
        </p:nvSpPr>
        <p:spPr>
          <a:xfrm>
            <a:off x="464058" y="1506015"/>
            <a:ext cx="6589598" cy="4351338"/>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Connect Power BI to the Common Data Service</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Transform CDS data for use in visualizations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Create visualizations on the CDS data</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Combine CDS data with other data sources</a:t>
            </a:r>
          </a:p>
          <a:p>
            <a:pPr marL="228600" marR="0" lvl="0"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pic>
        <p:nvPicPr>
          <p:cNvPr id="5" name="Picture 4">
            <a:extLst>
              <a:ext uri="{FF2B5EF4-FFF2-40B4-BE49-F238E27FC236}">
                <a16:creationId xmlns:a16="http://schemas.microsoft.com/office/drawing/2014/main" id="{584DDB75-5D70-4DBC-8266-97A200FB2E33}"/>
              </a:ext>
            </a:extLst>
          </p:cNvPr>
          <p:cNvPicPr>
            <a:picLocks noChangeAspect="1"/>
          </p:cNvPicPr>
          <p:nvPr/>
        </p:nvPicPr>
        <p:blipFill rotWithShape="1">
          <a:blip r:embed="rId3"/>
          <a:srcRect r="1774"/>
          <a:stretch/>
        </p:blipFill>
        <p:spPr>
          <a:xfrm>
            <a:off x="7171204" y="547206"/>
            <a:ext cx="4556738" cy="2558473"/>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1155FBB2-A8BF-4322-B9B0-0AC7B561145F}"/>
              </a:ext>
            </a:extLst>
          </p:cNvPr>
          <p:cNvPicPr>
            <a:picLocks noChangeAspect="1"/>
          </p:cNvPicPr>
          <p:nvPr/>
        </p:nvPicPr>
        <p:blipFill rotWithShape="1">
          <a:blip r:embed="rId4"/>
          <a:srcRect b="5888"/>
          <a:stretch/>
        </p:blipFill>
        <p:spPr>
          <a:xfrm>
            <a:off x="7171204" y="3681086"/>
            <a:ext cx="4556738" cy="26297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629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579648"/>
            <a:ext cx="4161981" cy="553998"/>
          </a:xfrm>
        </p:spPr>
        <p:txBody>
          <a:bodyPr/>
          <a:lstStyle/>
          <a:p>
            <a:r>
              <a:rPr lang="en-US" dirty="0"/>
              <a:t>Lab survey</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3756" y="3496575"/>
            <a:ext cx="4162425" cy="307777"/>
          </a:xfrm>
        </p:spPr>
        <p:txBody>
          <a:bodyPr/>
          <a:lstStyle/>
          <a:p>
            <a:r>
              <a:rPr lang="en-US" dirty="0">
                <a:hlinkClick r:id="rId3"/>
              </a:rPr>
              <a:t>http://aka.ms/appinadayLabSurvey</a:t>
            </a:r>
            <a:r>
              <a:rPr lang="en-US" dirty="0"/>
              <a:t> </a:t>
            </a:r>
          </a:p>
        </p:txBody>
      </p:sp>
      <p:pic>
        <p:nvPicPr>
          <p:cNvPr id="2" name="Picture 1">
            <a:extLst>
              <a:ext uri="{FF2B5EF4-FFF2-40B4-BE49-F238E27FC236}">
                <a16:creationId xmlns:a16="http://schemas.microsoft.com/office/drawing/2014/main" id="{D09D4537-8F3D-44B7-82C0-25DB4E4B3AE4}"/>
              </a:ext>
            </a:extLst>
          </p:cNvPr>
          <p:cNvPicPr>
            <a:picLocks noChangeAspect="1"/>
          </p:cNvPicPr>
          <p:nvPr/>
        </p:nvPicPr>
        <p:blipFill>
          <a:blip r:embed="rId4"/>
          <a:stretch>
            <a:fillRect/>
          </a:stretch>
        </p:blipFill>
        <p:spPr>
          <a:xfrm>
            <a:off x="5334001" y="0"/>
            <a:ext cx="6858000" cy="6858000"/>
          </a:xfrm>
          <a:prstGeom prst="rect">
            <a:avLst/>
          </a:prstGeom>
        </p:spPr>
      </p:pic>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34158" y="541583"/>
            <a:ext cx="4161981" cy="553998"/>
          </a:xfrm>
        </p:spPr>
        <p:txBody>
          <a:bodyPr/>
          <a:lstStyle/>
          <a:p>
            <a:r>
              <a:rPr lang="en-US" dirty="0"/>
              <a:t>Learning resources</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34158" y="1320055"/>
            <a:ext cx="4594837" cy="927562"/>
          </a:xfrm>
        </p:spPr>
        <p:txBody>
          <a:bodyPr/>
          <a:lstStyle/>
          <a:p>
            <a:pPr>
              <a:lnSpc>
                <a:spcPct val="150000"/>
              </a:lnSpc>
            </a:pPr>
            <a:r>
              <a:rPr lang="en-US" dirty="0">
                <a:hlinkClick r:id="rId3"/>
              </a:rPr>
              <a:t>aka.ms/PowerPlatformResources</a:t>
            </a:r>
            <a:r>
              <a:rPr lang="en-US" dirty="0"/>
              <a:t> </a:t>
            </a:r>
          </a:p>
          <a:p>
            <a:pPr>
              <a:lnSpc>
                <a:spcPct val="150000"/>
              </a:lnSpc>
            </a:pPr>
            <a:r>
              <a:rPr lang="en-US" dirty="0">
                <a:hlinkClick r:id="rId4"/>
              </a:rPr>
              <a:t>aka.ms/flow-resources</a:t>
            </a:r>
            <a:r>
              <a:rPr lang="en-US" dirty="0"/>
              <a:t>  </a:t>
            </a:r>
          </a:p>
        </p:txBody>
      </p:sp>
      <p:sp>
        <p:nvSpPr>
          <p:cNvPr id="5" name="Title 7">
            <a:extLst>
              <a:ext uri="{FF2B5EF4-FFF2-40B4-BE49-F238E27FC236}">
                <a16:creationId xmlns:a16="http://schemas.microsoft.com/office/drawing/2014/main" id="{E08F0335-A2FE-4CDE-8CDB-1000D00473AD}"/>
              </a:ext>
            </a:extLst>
          </p:cNvPr>
          <p:cNvSpPr txBox="1">
            <a:spLocks/>
          </p:cNvSpPr>
          <p:nvPr/>
        </p:nvSpPr>
        <p:spPr>
          <a:xfrm>
            <a:off x="490940" y="3105088"/>
            <a:ext cx="560506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dirty="0"/>
              <a:t>Customer stories &amp; videos</a:t>
            </a:r>
          </a:p>
        </p:txBody>
      </p:sp>
      <p:sp>
        <p:nvSpPr>
          <p:cNvPr id="6" name="Text Placeholder 2">
            <a:extLst>
              <a:ext uri="{FF2B5EF4-FFF2-40B4-BE49-F238E27FC236}">
                <a16:creationId xmlns:a16="http://schemas.microsoft.com/office/drawing/2014/main" id="{18DAB5D6-9FE8-4697-B4DF-62A0153AA87B}"/>
              </a:ext>
            </a:extLst>
          </p:cNvPr>
          <p:cNvSpPr txBox="1">
            <a:spLocks/>
          </p:cNvSpPr>
          <p:nvPr/>
        </p:nvSpPr>
        <p:spPr>
          <a:xfrm>
            <a:off x="534158" y="3842617"/>
            <a:ext cx="10197278" cy="249722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dirty="0">
                <a:hlinkClick r:id="rId5"/>
              </a:rPr>
              <a:t>aka.ms/PowerAppsStories</a:t>
            </a:r>
            <a:endParaRPr lang="en-US" dirty="0"/>
          </a:p>
          <a:p>
            <a:pPr>
              <a:lnSpc>
                <a:spcPct val="150000"/>
              </a:lnSpc>
            </a:pPr>
            <a:r>
              <a:rPr lang="en-US" dirty="0">
                <a:hlinkClick r:id="rId6"/>
              </a:rPr>
              <a:t>aka.ms/PowerPlatformVideos</a:t>
            </a:r>
            <a:r>
              <a:rPr lang="en-US" dirty="0"/>
              <a:t>  </a:t>
            </a:r>
          </a:p>
          <a:p>
            <a:pPr>
              <a:lnSpc>
                <a:spcPct val="150000"/>
              </a:lnSpc>
            </a:pPr>
            <a:r>
              <a:rPr lang="en-US" dirty="0">
                <a:hlinkClick r:id="rId7"/>
              </a:rPr>
              <a:t>aka.ms/PowerPlatformResources</a:t>
            </a:r>
            <a:r>
              <a:rPr lang="en-US" dirty="0"/>
              <a:t> </a:t>
            </a:r>
            <a:r>
              <a:rPr lang="en-US" dirty="0">
                <a:sym typeface="Wingdings" panose="05000000000000000000" pitchFamily="2" charset="2"/>
              </a:rPr>
              <a:t> see Customer Stories section</a:t>
            </a:r>
          </a:p>
          <a:p>
            <a:pPr>
              <a:lnSpc>
                <a:spcPct val="150000"/>
              </a:lnSpc>
            </a:pPr>
            <a:r>
              <a:rPr lang="en-US" dirty="0"/>
              <a:t> </a:t>
            </a:r>
          </a:p>
          <a:p>
            <a:pPr>
              <a:lnSpc>
                <a:spcPct val="150000"/>
              </a:lnSpc>
            </a:pPr>
            <a:endParaRPr lang="en-US" dirty="0"/>
          </a:p>
        </p:txBody>
      </p:sp>
    </p:spTree>
    <p:extLst>
      <p:ext uri="{BB962C8B-B14F-4D97-AF65-F5344CB8AC3E}">
        <p14:creationId xmlns:p14="http://schemas.microsoft.com/office/powerpoint/2010/main" val="228001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61888" y="1093569"/>
            <a:ext cx="10992076" cy="307777"/>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a:ea typeface="+mn-ea"/>
                <a:cs typeface="Segoe UI Semilight"/>
              </a:rPr>
              <a:t>The low-code platform that spans Office 365, Azure, Dynamics 365, and standalone applications</a:t>
            </a:r>
          </a:p>
        </p:txBody>
      </p:sp>
      <p:grpSp>
        <p:nvGrpSpPr>
          <p:cNvPr id="2" name="Group 1">
            <a:extLst>
              <a:ext uri="{FF2B5EF4-FFF2-40B4-BE49-F238E27FC236}">
                <a16:creationId xmlns:a16="http://schemas.microsoft.com/office/drawing/2014/main" id="{43F28516-5338-49F7-B4D9-03D344404671}"/>
              </a:ext>
            </a:extLst>
          </p:cNvPr>
          <p:cNvGrpSpPr/>
          <p:nvPr/>
        </p:nvGrpSpPr>
        <p:grpSpPr>
          <a:xfrm>
            <a:off x="3598846" y="4686064"/>
            <a:ext cx="5053602" cy="1607164"/>
            <a:chOff x="3598846" y="4686064"/>
            <a:chExt cx="5053602" cy="1607164"/>
          </a:xfrm>
        </p:grpSpPr>
        <p:sp>
          <p:nvSpPr>
            <p:cNvPr id="125" name="Rectangle 42">
              <a:extLst>
                <a:ext uri="{FF2B5EF4-FFF2-40B4-BE49-F238E27FC236}">
                  <a16:creationId xmlns:a16="http://schemas.microsoft.com/office/drawing/2014/main" id="{E1B4EA56-C12E-4AE8-B6FC-5D196CA26DBF}"/>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28FA43D3-DAC8-43B6-9175-8CDF494EDFC5}"/>
                </a:ext>
              </a:extLst>
            </p:cNvPr>
            <p:cNvSpPr/>
            <p:nvPr/>
          </p:nvSpPr>
          <p:spPr bwMode="auto">
            <a:xfrm>
              <a:off x="8048575" y="5882748"/>
              <a:ext cx="552039"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 Service</a:t>
              </a:r>
            </a:p>
          </p:txBody>
        </p:sp>
        <p:sp>
          <p:nvSpPr>
            <p:cNvPr id="36" name="Rectangle 35">
              <a:extLst>
                <a:ext uri="{FF2B5EF4-FFF2-40B4-BE49-F238E27FC236}">
                  <a16:creationId xmlns:a16="http://schemas.microsoft.com/office/drawing/2014/main" id="{FA807B61-C0AF-491F-9476-BCCE77C58688}"/>
                </a:ext>
              </a:extLst>
            </p:cNvPr>
            <p:cNvSpPr/>
            <p:nvPr/>
          </p:nvSpPr>
          <p:spPr bwMode="auto">
            <a:xfrm>
              <a:off x="3598846" y="5847584"/>
              <a:ext cx="552039"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connectors</a:t>
              </a:r>
            </a:p>
          </p:txBody>
        </p:sp>
        <p:pic>
          <p:nvPicPr>
            <p:cNvPr id="5" name="Graphic 4">
              <a:extLst>
                <a:ext uri="{FF2B5EF4-FFF2-40B4-BE49-F238E27FC236}">
                  <a16:creationId xmlns:a16="http://schemas.microsoft.com/office/drawing/2014/main" id="{DFF9E895-FAAD-41E1-B07D-80A674FE1F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6743" y="5118868"/>
              <a:ext cx="655705" cy="655705"/>
            </a:xfrm>
            <a:prstGeom prst="rect">
              <a:avLst/>
            </a:prstGeom>
          </p:spPr>
        </p:pic>
        <p:sp>
          <p:nvSpPr>
            <p:cNvPr id="52"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bg1">
                  <a:lumMod val="50000"/>
                </a:schemeClr>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3" name="Graphic 2">
              <a:extLst>
                <a:ext uri="{FF2B5EF4-FFF2-40B4-BE49-F238E27FC236}">
                  <a16:creationId xmlns:a16="http://schemas.microsoft.com/office/drawing/2014/main" id="{8CEF11E0-9187-4794-94D0-A9497286CF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3072" y="5118868"/>
              <a:ext cx="700873" cy="719646"/>
            </a:xfrm>
            <a:prstGeom prst="rect">
              <a:avLst/>
            </a:prstGeom>
          </p:spPr>
        </p:pic>
        <p:grpSp>
          <p:nvGrpSpPr>
            <p:cNvPr id="45" name="Group 44">
              <a:extLst>
                <a:ext uri="{FF2B5EF4-FFF2-40B4-BE49-F238E27FC236}">
                  <a16:creationId xmlns:a16="http://schemas.microsoft.com/office/drawing/2014/main" id="{10564AC1-CE23-4D08-882C-02C844AD60E3}"/>
                </a:ext>
              </a:extLst>
            </p:cNvPr>
            <p:cNvGrpSpPr/>
            <p:nvPr/>
          </p:nvGrpSpPr>
          <p:grpSpPr>
            <a:xfrm>
              <a:off x="5879090" y="4686064"/>
              <a:ext cx="552039" cy="1542599"/>
              <a:chOff x="5784065" y="4859576"/>
              <a:chExt cx="552196" cy="1543038"/>
            </a:xfrm>
          </p:grpSpPr>
          <p:sp>
            <p:nvSpPr>
              <p:cNvPr id="46" name="Rectangle 45">
                <a:extLst>
                  <a:ext uri="{FF2B5EF4-FFF2-40B4-BE49-F238E27FC236}">
                    <a16:creationId xmlns:a16="http://schemas.microsoft.com/office/drawing/2014/main" id="{72BC886B-71D6-482A-886D-4DD48ACDF75B}"/>
                  </a:ext>
                </a:extLst>
              </p:cNvPr>
              <p:cNvSpPr/>
              <p:nvPr/>
            </p:nvSpPr>
            <p:spPr bwMode="auto">
              <a:xfrm>
                <a:off x="5784065" y="6205764"/>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47" name="Straight Connector 46">
                <a:extLst>
                  <a:ext uri="{FF2B5EF4-FFF2-40B4-BE49-F238E27FC236}">
                    <a16:creationId xmlns:a16="http://schemas.microsoft.com/office/drawing/2014/main" id="{AE41A5B8-43CB-4CA0-ABCB-BEF90927F13A}"/>
                  </a:ext>
                </a:extLst>
              </p:cNvPr>
              <p:cNvCxnSpPr>
                <a:cxnSpLocks/>
              </p:cNvCxnSpPr>
              <p:nvPr/>
            </p:nvCxnSpPr>
            <p:spPr>
              <a:xfrm>
                <a:off x="6080623" y="4859576"/>
                <a:ext cx="0" cy="329941"/>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364210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Business scenario for hands-on lab</a:t>
            </a:r>
          </a:p>
        </p:txBody>
      </p:sp>
      <p:sp>
        <p:nvSpPr>
          <p:cNvPr id="9" name="Text Placeholder 3">
            <a:extLst>
              <a:ext uri="{FF2B5EF4-FFF2-40B4-BE49-F238E27FC236}">
                <a16:creationId xmlns:a16="http://schemas.microsoft.com/office/drawing/2014/main" id="{4DA82BD3-6E3F-4149-AA22-A63DC22EAA04}"/>
              </a:ext>
            </a:extLst>
          </p:cNvPr>
          <p:cNvSpPr txBox="1">
            <a:spLocks/>
          </p:cNvSpPr>
          <p:nvPr/>
        </p:nvSpPr>
        <p:spPr>
          <a:xfrm>
            <a:off x="398610" y="1128719"/>
            <a:ext cx="11655078" cy="1384995"/>
          </a:xfrm>
          <a:prstGeom prst="rect">
            <a:avLst/>
          </a:prstGeom>
        </p:spPr>
        <p:txBody>
          <a:bodyPr vert="horz" wrap="square" lIns="146304" tIns="91440" rIns="146304" bIns="9144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3520" marR="0" lvl="0" indent="-22352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Imagine an organization where every three years employees go through a hardware refresh cycle </a:t>
            </a:r>
          </a:p>
          <a:p>
            <a:pPr marL="223520" marR="0" lvl="0" indent="-22352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They would like to streamline the device order</a:t>
            </a:r>
            <a:r>
              <a:rPr lang="en-US" sz="2000" dirty="0">
                <a:gradFill>
                  <a:gsLst>
                    <a:gs pos="1250">
                      <a:srgbClr val="1A1A1A"/>
                    </a:gs>
                    <a:gs pos="100000">
                      <a:srgbClr val="1A1A1A"/>
                    </a:gs>
                  </a:gsLst>
                  <a:lin ang="5400000" scaled="0"/>
                </a:gradFill>
              </a:rPr>
              <a:t>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and approval process, and view aggregate reports</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Light"/>
            </a:endParaRPr>
          </a:p>
          <a:p>
            <a:pPr marL="223520" marR="0" lvl="0" indent="-22352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employee facing app to order a device needs to run in a web browser and on mobile devices</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Light"/>
            </a:endParaRPr>
          </a:p>
        </p:txBody>
      </p:sp>
      <p:pic>
        <p:nvPicPr>
          <p:cNvPr id="8" name="Picture 7">
            <a:extLst>
              <a:ext uri="{FF2B5EF4-FFF2-40B4-BE49-F238E27FC236}">
                <a16:creationId xmlns:a16="http://schemas.microsoft.com/office/drawing/2014/main" id="{D9B83813-9126-4D58-B7C8-07C47CA69A7B}"/>
              </a:ext>
            </a:extLst>
          </p:cNvPr>
          <p:cNvPicPr>
            <a:picLocks noChangeAspect="1"/>
          </p:cNvPicPr>
          <p:nvPr/>
        </p:nvPicPr>
        <p:blipFill rotWithShape="1">
          <a:blip r:embed="rId3"/>
          <a:srcRect r="6508"/>
          <a:stretch/>
        </p:blipFill>
        <p:spPr>
          <a:xfrm>
            <a:off x="643858" y="3657600"/>
            <a:ext cx="4885744" cy="27432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9BE7467-F418-49AA-BEBB-F11C3E51EE44}"/>
              </a:ext>
            </a:extLst>
          </p:cNvPr>
          <p:cNvPicPr>
            <a:picLocks noChangeAspect="1"/>
          </p:cNvPicPr>
          <p:nvPr/>
        </p:nvPicPr>
        <p:blipFill rotWithShape="1">
          <a:blip r:embed="rId4"/>
          <a:srcRect r="1774"/>
          <a:stretch/>
        </p:blipFill>
        <p:spPr>
          <a:xfrm>
            <a:off x="6662399" y="3657600"/>
            <a:ext cx="4885744" cy="274320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E7F69C0-3E21-439B-B095-D56F1221456F}"/>
              </a:ext>
            </a:extLst>
          </p:cNvPr>
          <p:cNvPicPr>
            <a:picLocks noChangeAspect="1"/>
          </p:cNvPicPr>
          <p:nvPr/>
        </p:nvPicPr>
        <p:blipFill>
          <a:blip r:embed="rId5"/>
          <a:stretch>
            <a:fillRect/>
          </a:stretch>
        </p:blipFill>
        <p:spPr>
          <a:xfrm>
            <a:off x="3783277" y="2926079"/>
            <a:ext cx="4885745"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55552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Lab objectives</a:t>
            </a:r>
          </a:p>
        </p:txBody>
      </p:sp>
      <p:sp>
        <p:nvSpPr>
          <p:cNvPr id="2" name="Rectangle 1">
            <a:extLst>
              <a:ext uri="{FF2B5EF4-FFF2-40B4-BE49-F238E27FC236}">
                <a16:creationId xmlns:a16="http://schemas.microsoft.com/office/drawing/2014/main" id="{27D71C40-EA67-4914-9747-BDA91367A0ED}"/>
              </a:ext>
            </a:extLst>
          </p:cNvPr>
          <p:cNvSpPr/>
          <p:nvPr/>
        </p:nvSpPr>
        <p:spPr>
          <a:xfrm>
            <a:off x="250136" y="1356827"/>
            <a:ext cx="5845864" cy="4708981"/>
          </a:xfrm>
          <a:prstGeom prst="rect">
            <a:avLst/>
          </a:prstGeom>
        </p:spPr>
        <p:txBody>
          <a:bodyPr wrap="square">
            <a:spAutoFit/>
          </a:bodyPr>
          <a:lstStyle/>
          <a:p>
            <a:pPr marL="228600" marR="0" lvl="1"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Build a </a:t>
            </a:r>
            <a:r>
              <a:rPr kumimoji="0" lang="en-US" sz="2000" b="1" i="0" u="none" strike="noStrike" kern="1200" cap="none" spc="0" normalizeH="0" baseline="0" noProof="0" dirty="0">
                <a:ln>
                  <a:noFill/>
                </a:ln>
                <a:solidFill>
                  <a:srgbClr val="1A1A1A"/>
                </a:solidFill>
                <a:effectLst/>
                <a:uLnTx/>
                <a:uFillTx/>
                <a:latin typeface="Segoe UI"/>
                <a:ea typeface="+mn-ea"/>
                <a:cs typeface="+mn-cs"/>
              </a:rPr>
              <a:t>Power Apps Canvas App </a:t>
            </a:r>
            <a:r>
              <a:rPr kumimoji="0" lang="en-US" sz="2000" b="0" i="0" u="none" strike="noStrike" kern="1200" cap="none" spc="0" normalizeH="0" baseline="0" noProof="0" dirty="0">
                <a:ln>
                  <a:noFill/>
                </a:ln>
                <a:solidFill>
                  <a:srgbClr val="1A1A1A"/>
                </a:solidFill>
                <a:effectLst/>
                <a:uLnTx/>
                <a:uFillTx/>
                <a:latin typeface="Segoe UI"/>
                <a:ea typeface="+mn-ea"/>
                <a:cs typeface="+mn-cs"/>
              </a:rPr>
              <a:t>for employee facing device ordering experience</a:t>
            </a:r>
          </a:p>
          <a:p>
            <a:pPr marL="228600" marR="0" lvl="1" indent="0" algn="l" defTabSz="914367"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228600" marR="0" lvl="1"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 </a:t>
            </a:r>
            <a:r>
              <a:rPr kumimoji="0" lang="en-US" sz="2000" b="1" i="0" u="none" strike="noStrike" kern="1200" cap="none" spc="0" normalizeH="0" baseline="0" noProof="0" dirty="0">
                <a:ln>
                  <a:noFill/>
                </a:ln>
                <a:solidFill>
                  <a:srgbClr val="1A1A1A"/>
                </a:solidFill>
                <a:effectLst/>
                <a:uLnTx/>
                <a:uFillTx/>
                <a:latin typeface="Segoe UI"/>
                <a:ea typeface="+mn-ea"/>
                <a:cs typeface="+mn-cs"/>
              </a:rPr>
              <a:t>Common Data Service </a:t>
            </a:r>
            <a:r>
              <a:rPr kumimoji="0" lang="en-US" sz="2000" b="0" i="0" u="none" strike="noStrike" kern="1200" cap="none" spc="0" normalizeH="0" baseline="0" noProof="0" dirty="0">
                <a:ln>
                  <a:noFill/>
                </a:ln>
                <a:solidFill>
                  <a:srgbClr val="1A1A1A"/>
                </a:solidFill>
                <a:effectLst/>
                <a:uLnTx/>
                <a:uFillTx/>
                <a:latin typeface="Segoe UI"/>
                <a:ea typeface="+mn-ea"/>
                <a:cs typeface="+mn-cs"/>
              </a:rPr>
              <a:t>to store the device orders in the cloud</a:t>
            </a:r>
          </a:p>
          <a:p>
            <a:pPr marL="228600" marR="0" lvl="1" indent="0" algn="l" defTabSz="914367"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228600" marR="0" lvl="1"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Build a </a:t>
            </a:r>
            <a:r>
              <a:rPr kumimoji="0" lang="en-US" sz="2000" b="1" i="0" u="none" strike="noStrike" kern="1200" cap="none" spc="0" normalizeH="0" baseline="0" noProof="0" dirty="0">
                <a:ln>
                  <a:noFill/>
                </a:ln>
                <a:solidFill>
                  <a:srgbClr val="1A1A1A"/>
                </a:solidFill>
                <a:effectLst/>
                <a:uLnTx/>
                <a:uFillTx/>
                <a:latin typeface="Segoe UI"/>
                <a:ea typeface="+mn-ea"/>
                <a:cs typeface="+mn-cs"/>
              </a:rPr>
              <a:t>Power Apps Model-driven App </a:t>
            </a:r>
            <a:r>
              <a:rPr kumimoji="0" lang="en-US" sz="2000" b="0" i="0" u="none" strike="noStrike" kern="1200" cap="none" spc="0" normalizeH="0" baseline="0" noProof="0" dirty="0">
                <a:ln>
                  <a:noFill/>
                </a:ln>
                <a:solidFill>
                  <a:srgbClr val="1A1A1A"/>
                </a:solidFill>
                <a:effectLst/>
                <a:uLnTx/>
                <a:uFillTx/>
                <a:latin typeface="Segoe UI"/>
                <a:ea typeface="+mn-ea"/>
                <a:cs typeface="+mn-cs"/>
              </a:rPr>
              <a:t>to complete the procurement process</a:t>
            </a:r>
          </a:p>
          <a:p>
            <a:pPr marL="228600" marR="0" lvl="1" indent="0" algn="l" defTabSz="914367"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228600" marR="0" lvl="1"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 </a:t>
            </a:r>
            <a:r>
              <a:rPr kumimoji="0" lang="en-US" sz="2000" b="1" i="0" u="none" strike="noStrike" kern="1200" cap="none" spc="0" normalizeH="0" baseline="0" noProof="0" dirty="0">
                <a:ln>
                  <a:noFill/>
                </a:ln>
                <a:solidFill>
                  <a:srgbClr val="1A1A1A"/>
                </a:solidFill>
                <a:effectLst/>
                <a:uLnTx/>
                <a:uFillTx/>
                <a:latin typeface="Segoe UI"/>
                <a:ea typeface="+mn-ea"/>
                <a:cs typeface="+mn-cs"/>
              </a:rPr>
              <a:t>Power Automate </a:t>
            </a:r>
            <a:r>
              <a:rPr kumimoji="0" lang="en-US" sz="2000" b="0" i="0" u="none" strike="noStrike" kern="1200" cap="none" spc="0" normalizeH="0" baseline="0" noProof="0" dirty="0">
                <a:ln>
                  <a:noFill/>
                </a:ln>
                <a:solidFill>
                  <a:srgbClr val="1A1A1A"/>
                </a:solidFill>
                <a:effectLst/>
                <a:uLnTx/>
                <a:uFillTx/>
                <a:latin typeface="Segoe UI"/>
                <a:ea typeface="+mn-ea"/>
                <a:cs typeface="+mn-cs"/>
              </a:rPr>
              <a:t>to build an approval workflow for device approval</a:t>
            </a:r>
          </a:p>
          <a:p>
            <a:pPr marL="228600" marR="0" lvl="1" indent="0" algn="l" defTabSz="914367"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228600" marR="0" lvl="1"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Use </a:t>
            </a:r>
            <a:r>
              <a:rPr kumimoji="0" lang="en-US" sz="2000" b="1" i="0" u="none" strike="noStrike" kern="1200" cap="none" spc="0" normalizeH="0" baseline="0" noProof="0" dirty="0">
                <a:ln>
                  <a:noFill/>
                </a:ln>
                <a:solidFill>
                  <a:srgbClr val="1A1A1A"/>
                </a:solidFill>
                <a:effectLst/>
                <a:uLnTx/>
                <a:uFillTx/>
                <a:latin typeface="Segoe UI"/>
                <a:ea typeface="+mn-ea"/>
                <a:cs typeface="+mn-cs"/>
              </a:rPr>
              <a:t>Power BI </a:t>
            </a:r>
            <a:r>
              <a:rPr kumimoji="0" lang="en-US" sz="2000" b="0" i="0" u="none" strike="noStrike" kern="1200" cap="none" spc="0" normalizeH="0" baseline="0" noProof="0" dirty="0">
                <a:ln>
                  <a:noFill/>
                </a:ln>
                <a:solidFill>
                  <a:srgbClr val="1A1A1A"/>
                </a:solidFill>
                <a:effectLst/>
                <a:uLnTx/>
                <a:uFillTx/>
                <a:latin typeface="Segoe UI"/>
                <a:ea typeface="+mn-ea"/>
                <a:cs typeface="+mn-cs"/>
              </a:rPr>
              <a:t>to visualize device order data</a:t>
            </a:r>
          </a:p>
        </p:txBody>
      </p:sp>
      <p:pic>
        <p:nvPicPr>
          <p:cNvPr id="11" name="Picture 10">
            <a:extLst>
              <a:ext uri="{FF2B5EF4-FFF2-40B4-BE49-F238E27FC236}">
                <a16:creationId xmlns:a16="http://schemas.microsoft.com/office/drawing/2014/main" id="{6C977CEF-3B7A-4138-A588-E9845876E709}"/>
              </a:ext>
            </a:extLst>
          </p:cNvPr>
          <p:cNvPicPr>
            <a:picLocks noChangeAspect="1"/>
          </p:cNvPicPr>
          <p:nvPr/>
        </p:nvPicPr>
        <p:blipFill>
          <a:blip r:embed="rId3"/>
          <a:stretch>
            <a:fillRect/>
          </a:stretch>
        </p:blipFill>
        <p:spPr>
          <a:xfrm>
            <a:off x="6399157" y="292217"/>
            <a:ext cx="4071454" cy="22860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AA544EF-6753-45BE-AA5C-728B601E0EE6}"/>
              </a:ext>
            </a:extLst>
          </p:cNvPr>
          <p:cNvPicPr>
            <a:picLocks noChangeAspect="1"/>
          </p:cNvPicPr>
          <p:nvPr/>
        </p:nvPicPr>
        <p:blipFill rotWithShape="1">
          <a:blip r:embed="rId4"/>
          <a:srcRect r="20132"/>
          <a:stretch/>
        </p:blipFill>
        <p:spPr>
          <a:xfrm>
            <a:off x="6867854" y="1507841"/>
            <a:ext cx="4071454" cy="228600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53FBB819-A440-4D56-9D94-FBC56428D69F}"/>
              </a:ext>
            </a:extLst>
          </p:cNvPr>
          <p:cNvPicPr>
            <a:picLocks noChangeAspect="1"/>
          </p:cNvPicPr>
          <p:nvPr/>
        </p:nvPicPr>
        <p:blipFill rotWithShape="1">
          <a:blip r:embed="rId5"/>
          <a:srcRect r="6508"/>
          <a:stretch/>
        </p:blipFill>
        <p:spPr>
          <a:xfrm>
            <a:off x="7336551" y="2692488"/>
            <a:ext cx="4071454" cy="228600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70B0B42C-E8E1-4D19-8212-C6D9052D9CD7}"/>
              </a:ext>
            </a:extLst>
          </p:cNvPr>
          <p:cNvPicPr>
            <a:picLocks noChangeAspect="1"/>
          </p:cNvPicPr>
          <p:nvPr/>
        </p:nvPicPr>
        <p:blipFill rotWithShape="1">
          <a:blip r:embed="rId6"/>
          <a:srcRect r="1774"/>
          <a:stretch/>
        </p:blipFill>
        <p:spPr>
          <a:xfrm>
            <a:off x="7870410" y="4182273"/>
            <a:ext cx="4071454" cy="22860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39A81E8-66EB-44FE-A836-0EA0DA19BF71}"/>
              </a:ext>
            </a:extLst>
          </p:cNvPr>
          <p:cNvPicPr>
            <a:picLocks noChangeAspect="1"/>
          </p:cNvPicPr>
          <p:nvPr/>
        </p:nvPicPr>
        <p:blipFill>
          <a:blip r:embed="rId7"/>
          <a:stretch>
            <a:fillRect/>
          </a:stretch>
        </p:blipFill>
        <p:spPr>
          <a:xfrm>
            <a:off x="6333995" y="3243165"/>
            <a:ext cx="3948313" cy="228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1974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Lab content</a:t>
            </a:r>
          </a:p>
        </p:txBody>
      </p:sp>
      <p:sp>
        <p:nvSpPr>
          <p:cNvPr id="9" name="Text Placeholder 3">
            <a:extLst>
              <a:ext uri="{FF2B5EF4-FFF2-40B4-BE49-F238E27FC236}">
                <a16:creationId xmlns:a16="http://schemas.microsoft.com/office/drawing/2014/main" id="{4DA82BD3-6E3F-4149-AA22-A63DC22EAA04}"/>
              </a:ext>
            </a:extLst>
          </p:cNvPr>
          <p:cNvSpPr txBox="1">
            <a:spLocks/>
          </p:cNvSpPr>
          <p:nvPr/>
        </p:nvSpPr>
        <p:spPr>
          <a:xfrm>
            <a:off x="536922" y="1185520"/>
            <a:ext cx="11655078" cy="6266331"/>
          </a:xfrm>
          <a:prstGeom prst="rect">
            <a:avLst/>
          </a:prstGeom>
        </p:spPr>
        <p:txBody>
          <a:bodyPr vert="horz" wrap="square" lIns="146304" tIns="91440" rIns="146304" bIns="9144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Package: </a:t>
            </a:r>
            <a:r>
              <a:rPr kumimoji="0" lang="en-US"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3"/>
              </a:rPr>
              <a:t>http://aka.ms/appinaday </a:t>
            </a:r>
            <a:endParaRPr kumimoji="0" lang="en-US"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Unzip the package on your local machine</a:t>
            </a:r>
          </a:p>
          <a:p>
            <a:pPr marL="22860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Follow instructions: </a:t>
            </a: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“00-AppinaDay Lab Overview.pdf”</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Contains 5 modules with a lab doc for each:</a:t>
            </a:r>
          </a:p>
          <a:p>
            <a:pPr marL="457200" marR="0" lvl="1"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01-Power Apps Canvas App </a:t>
            </a:r>
          </a:p>
          <a:p>
            <a:pPr marL="457200" marR="0" lvl="1"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02-Common Data Service for Apps </a:t>
            </a:r>
          </a:p>
          <a:p>
            <a:pPr marL="457200" marR="0" lvl="1"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03-Power Apps Model-driven App</a:t>
            </a:r>
          </a:p>
          <a:p>
            <a:pPr marL="457200" marR="0" lvl="1"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04- Power Automate</a:t>
            </a:r>
          </a:p>
          <a:p>
            <a:pPr marL="457200" marR="0" lvl="1" indent="-228600"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05-Power BI</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Completed Modules:</a:t>
            </a:r>
          </a:p>
          <a:p>
            <a:pPr marL="22860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The </a:t>
            </a:r>
            <a:r>
              <a:rPr kumimoji="0" lang="en-US" sz="16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\Completed folder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contains solution packages that you can import</a:t>
            </a:r>
          </a:p>
          <a:p>
            <a:pPr marL="22860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e.g. To work on Module 5 without completing previous modules -&gt; see \Completed\Module4</a:t>
            </a:r>
          </a:p>
          <a:p>
            <a:pPr marL="228600" marR="0" lvl="1"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F289E14D-2EF5-4A74-B85D-B28A02987EFC}"/>
              </a:ext>
            </a:extLst>
          </p:cNvPr>
          <p:cNvSpPr txBox="1"/>
          <p:nvPr/>
        </p:nvSpPr>
        <p:spPr>
          <a:xfrm>
            <a:off x="8090874" y="1128034"/>
            <a:ext cx="2909454"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Lab docs:</a:t>
            </a:r>
          </a:p>
        </p:txBody>
      </p:sp>
      <p:sp>
        <p:nvSpPr>
          <p:cNvPr id="7" name="TextBox 6">
            <a:extLst>
              <a:ext uri="{FF2B5EF4-FFF2-40B4-BE49-F238E27FC236}">
                <a16:creationId xmlns:a16="http://schemas.microsoft.com/office/drawing/2014/main" id="{BDCD746C-2589-4677-BB7C-BBC66306E422}"/>
              </a:ext>
            </a:extLst>
          </p:cNvPr>
          <p:cNvSpPr txBox="1"/>
          <p:nvPr/>
        </p:nvSpPr>
        <p:spPr>
          <a:xfrm>
            <a:off x="8090874" y="3875450"/>
            <a:ext cx="2909454"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Completed modules:</a:t>
            </a:r>
          </a:p>
        </p:txBody>
      </p:sp>
      <p:pic>
        <p:nvPicPr>
          <p:cNvPr id="5" name="Picture 4">
            <a:extLst>
              <a:ext uri="{FF2B5EF4-FFF2-40B4-BE49-F238E27FC236}">
                <a16:creationId xmlns:a16="http://schemas.microsoft.com/office/drawing/2014/main" id="{C1C06834-75D7-4A43-99AC-FDFFADC8E627}"/>
              </a:ext>
            </a:extLst>
          </p:cNvPr>
          <p:cNvPicPr>
            <a:picLocks noChangeAspect="1"/>
          </p:cNvPicPr>
          <p:nvPr/>
        </p:nvPicPr>
        <p:blipFill>
          <a:blip r:embed="rId4"/>
          <a:stretch>
            <a:fillRect/>
          </a:stretch>
        </p:blipFill>
        <p:spPr>
          <a:xfrm>
            <a:off x="8090874" y="1557003"/>
            <a:ext cx="2918182" cy="204772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43BFDA1-2A21-42E3-A0D7-C0057ECD8DDC}"/>
              </a:ext>
            </a:extLst>
          </p:cNvPr>
          <p:cNvPicPr>
            <a:picLocks noChangeAspect="1"/>
          </p:cNvPicPr>
          <p:nvPr/>
        </p:nvPicPr>
        <p:blipFill>
          <a:blip r:embed="rId5"/>
          <a:stretch>
            <a:fillRect/>
          </a:stretch>
        </p:blipFill>
        <p:spPr>
          <a:xfrm>
            <a:off x="8123361" y="4318685"/>
            <a:ext cx="3286125" cy="1733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3453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fade">
                                      <p:cBhvr>
                                        <p:cTn id="24" dur="500"/>
                                        <p:tgtEl>
                                          <p:spTgt spid="9">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animEffect transition="in" filter="fade">
                                      <p:cBhvr>
                                        <p:cTn id="30" dur="500"/>
                                        <p:tgtEl>
                                          <p:spTgt spid="9">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animEffect transition="in" filter="fade">
                                      <p:cBhvr>
                                        <p:cTn id="33" dur="500"/>
                                        <p:tgtEl>
                                          <p:spTgt spid="9">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animEffect transition="in" filter="fade">
                                      <p:cBhvr>
                                        <p:cTn id="43" dur="500"/>
                                        <p:tgtEl>
                                          <p:spTgt spid="9">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9">
                                            <p:txEl>
                                              <p:pRg st="10" end="10"/>
                                            </p:txEl>
                                          </p:spTgt>
                                        </p:tgtEl>
                                        <p:attrNameLst>
                                          <p:attrName>style.visibility</p:attrName>
                                        </p:attrNameLst>
                                      </p:cBhvr>
                                      <p:to>
                                        <p:strVal val="visible"/>
                                      </p:to>
                                    </p:set>
                                    <p:animEffect transition="in" filter="fade">
                                      <p:cBhvr>
                                        <p:cTn id="46" dur="500"/>
                                        <p:tgtEl>
                                          <p:spTgt spid="9">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9">
                                            <p:txEl>
                                              <p:pRg st="11" end="11"/>
                                            </p:txEl>
                                          </p:spTgt>
                                        </p:tgtEl>
                                        <p:attrNameLst>
                                          <p:attrName>style.visibility</p:attrName>
                                        </p:attrNameLst>
                                      </p:cBhvr>
                                      <p:to>
                                        <p:strVal val="visible"/>
                                      </p:to>
                                    </p:set>
                                    <p:animEffect transition="in" filter="fade">
                                      <p:cBhvr>
                                        <p:cTn id="49" dur="500"/>
                                        <p:tgtEl>
                                          <p:spTgt spid="9">
                                            <p:txEl>
                                              <p:pRg st="11" end="11"/>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DECC0A-0335-47BF-8212-DCD82CFB8035}"/>
              </a:ext>
            </a:extLst>
          </p:cNvPr>
          <p:cNvSpPr>
            <a:spLocks noGrp="1"/>
          </p:cNvSpPr>
          <p:nvPr>
            <p:ph type="title"/>
          </p:nvPr>
        </p:nvSpPr>
        <p:spPr/>
        <p:txBody>
          <a:bodyPr/>
          <a:lstStyle/>
          <a:p>
            <a:r>
              <a:rPr lang="en-US" sz="3600" dirty="0"/>
              <a:t>Pre-requisites</a:t>
            </a:r>
          </a:p>
        </p:txBody>
      </p:sp>
      <p:sp>
        <p:nvSpPr>
          <p:cNvPr id="4" name="Text Placeholder 3">
            <a:extLst>
              <a:ext uri="{FF2B5EF4-FFF2-40B4-BE49-F238E27FC236}">
                <a16:creationId xmlns:a16="http://schemas.microsoft.com/office/drawing/2014/main" id="{0C5D85BE-203D-4872-B716-15538C1020D6}"/>
              </a:ext>
            </a:extLst>
          </p:cNvPr>
          <p:cNvSpPr>
            <a:spLocks noGrp="1"/>
          </p:cNvSpPr>
          <p:nvPr>
            <p:ph type="body" sz="quarter" idx="10"/>
          </p:nvPr>
        </p:nvSpPr>
        <p:spPr>
          <a:xfrm>
            <a:off x="588264" y="1282556"/>
            <a:ext cx="7447372" cy="4628960"/>
          </a:xfrm>
        </p:spPr>
        <p:txBody>
          <a:bodyPr/>
          <a:lstStyle/>
          <a:p>
            <a:pPr marL="0" indent="0">
              <a:buNone/>
            </a:pPr>
            <a:r>
              <a:rPr lang="en-US" sz="3200" dirty="0"/>
              <a:t>Valid Power Apps Plan 2 license: </a:t>
            </a:r>
          </a:p>
          <a:p>
            <a:r>
              <a:rPr lang="en-US" sz="2000" dirty="0"/>
              <a:t>Common Data Service usage requires a </a:t>
            </a:r>
            <a:r>
              <a:rPr lang="en-US" sz="2000" b="1" dirty="0"/>
              <a:t>Power Apps Plan 2</a:t>
            </a:r>
            <a:r>
              <a:rPr lang="en-US" sz="2000" dirty="0"/>
              <a:t> license</a:t>
            </a:r>
          </a:p>
          <a:p>
            <a:r>
              <a:rPr lang="en-US" sz="2000" dirty="0"/>
              <a:t>Visit </a:t>
            </a:r>
            <a:r>
              <a:rPr lang="en-US" sz="2000" dirty="0">
                <a:hlinkClick r:id="rId3"/>
              </a:rPr>
              <a:t>https://powerapps.microsoft.com/pricing/</a:t>
            </a:r>
            <a:r>
              <a:rPr lang="en-US" sz="2000" dirty="0"/>
              <a:t> and click </a:t>
            </a:r>
            <a:r>
              <a:rPr lang="en-US" sz="2000" b="1" dirty="0"/>
              <a:t>Free Trial</a:t>
            </a:r>
            <a:endParaRPr lang="en-US" sz="2000" dirty="0"/>
          </a:p>
          <a:p>
            <a:r>
              <a:rPr lang="en-US" sz="2000" dirty="0"/>
              <a:t>If you are unable to acquire a trial license:</a:t>
            </a:r>
          </a:p>
          <a:p>
            <a:pPr lvl="1"/>
            <a:r>
              <a:rPr lang="en-US" sz="1200" dirty="0"/>
              <a:t>Ask the instructor for a trial user account that you may use for this session OR</a:t>
            </a:r>
          </a:p>
          <a:p>
            <a:pPr lvl="1"/>
            <a:r>
              <a:rPr lang="en-US" sz="1200" dirty="0"/>
              <a:t>Create your own Office 365 trial tenant – </a:t>
            </a:r>
            <a:r>
              <a:rPr lang="en-US" sz="1200" dirty="0">
                <a:hlinkClick r:id="rId4"/>
              </a:rPr>
              <a:t>http://aka.ms/Office365E5Trial</a:t>
            </a:r>
            <a:r>
              <a:rPr lang="en-US" sz="1200" dirty="0"/>
              <a:t> </a:t>
            </a:r>
            <a:endParaRPr lang="en-US" sz="1600" dirty="0">
              <a:gradFill>
                <a:gsLst>
                  <a:gs pos="1250">
                    <a:srgbClr val="353535"/>
                  </a:gs>
                  <a:gs pos="100000">
                    <a:srgbClr val="353535"/>
                  </a:gs>
                </a:gsLst>
                <a:lin ang="5400000" scaled="0"/>
              </a:gradFill>
            </a:endParaRPr>
          </a:p>
          <a:p>
            <a:pPr marL="0" indent="0">
              <a:buNone/>
            </a:pPr>
            <a:r>
              <a:rPr lang="en-US" sz="3200" dirty="0">
                <a:gradFill>
                  <a:gsLst>
                    <a:gs pos="1250">
                      <a:srgbClr val="353535"/>
                    </a:gs>
                    <a:gs pos="100000">
                      <a:srgbClr val="353535"/>
                    </a:gs>
                  </a:gsLst>
                  <a:lin ang="5400000" scaled="0"/>
                </a:gradFill>
              </a:rPr>
              <a:t>Power Apps authoring environment: </a:t>
            </a:r>
          </a:p>
          <a:p>
            <a:pPr lvl="0"/>
            <a:r>
              <a:rPr lang="en-US" sz="2000" dirty="0">
                <a:gradFill>
                  <a:gsLst>
                    <a:gs pos="1250">
                      <a:srgbClr val="353535"/>
                    </a:gs>
                    <a:gs pos="100000">
                      <a:srgbClr val="353535"/>
                    </a:gs>
                  </a:gsLst>
                  <a:lin ang="5400000" scaled="0"/>
                </a:gradFill>
              </a:rPr>
              <a:t>Launch </a:t>
            </a:r>
            <a:r>
              <a:rPr lang="en-US" sz="2000" dirty="0">
                <a:gradFill>
                  <a:gsLst>
                    <a:gs pos="1250">
                      <a:srgbClr val="353535"/>
                    </a:gs>
                    <a:gs pos="100000">
                      <a:srgbClr val="353535"/>
                    </a:gs>
                  </a:gsLst>
                  <a:lin ang="5400000" scaled="0"/>
                </a:gradFill>
                <a:hlinkClick r:id="rId5"/>
              </a:rPr>
              <a:t>https://make.powerapps.com</a:t>
            </a:r>
            <a:r>
              <a:rPr lang="en-US" sz="2000" dirty="0">
                <a:gradFill>
                  <a:gsLst>
                    <a:gs pos="1250">
                      <a:srgbClr val="353535"/>
                    </a:gs>
                    <a:gs pos="100000">
                      <a:srgbClr val="353535"/>
                    </a:gs>
                  </a:gsLst>
                  <a:lin ang="5400000" scaled="0"/>
                </a:gradFill>
              </a:rPr>
              <a:t> using any modern browser</a:t>
            </a:r>
          </a:p>
          <a:p>
            <a:pPr marL="0" indent="0">
              <a:buNone/>
            </a:pPr>
            <a:endParaRPr lang="en-US" sz="1600" dirty="0">
              <a:gradFill>
                <a:gsLst>
                  <a:gs pos="1250">
                    <a:srgbClr val="353535"/>
                  </a:gs>
                  <a:gs pos="100000">
                    <a:srgbClr val="353535"/>
                  </a:gs>
                </a:gsLst>
                <a:lin ang="5400000" scaled="0"/>
              </a:gradFill>
            </a:endParaRPr>
          </a:p>
          <a:p>
            <a:pPr marL="0" indent="0">
              <a:buNone/>
            </a:pPr>
            <a:r>
              <a:rPr lang="en-US" sz="3200" dirty="0">
                <a:gradFill>
                  <a:gsLst>
                    <a:gs pos="1250">
                      <a:srgbClr val="353535"/>
                    </a:gs>
                    <a:gs pos="100000">
                      <a:srgbClr val="353535"/>
                    </a:gs>
                  </a:gsLst>
                  <a:lin ang="5400000" scaled="0"/>
                </a:gradFill>
              </a:rPr>
              <a:t>Power Apps mobile apps (Optional): </a:t>
            </a:r>
          </a:p>
          <a:p>
            <a:pPr lvl="0"/>
            <a:r>
              <a:rPr lang="en-US" sz="2000" dirty="0">
                <a:gradFill>
                  <a:gsLst>
                    <a:gs pos="1250">
                      <a:srgbClr val="353535"/>
                    </a:gs>
                    <a:gs pos="100000">
                      <a:srgbClr val="353535"/>
                    </a:gs>
                  </a:gsLst>
                  <a:lin ang="5400000" scaled="0"/>
                </a:gradFill>
              </a:rPr>
              <a:t>PowerApps – iOS : </a:t>
            </a:r>
            <a:r>
              <a:rPr lang="en-US" sz="2000" dirty="0">
                <a:gradFill>
                  <a:gsLst>
                    <a:gs pos="1250">
                      <a:srgbClr val="353535"/>
                    </a:gs>
                    <a:gs pos="100000">
                      <a:srgbClr val="353535"/>
                    </a:gs>
                  </a:gsLst>
                  <a:lin ang="5400000" scaled="0"/>
                </a:gradFill>
                <a:hlinkClick r:id="rId6"/>
              </a:rPr>
              <a:t>https://aka.ms/PowerAppsiOS</a:t>
            </a:r>
            <a:endParaRPr lang="en-US" sz="2000" dirty="0">
              <a:gradFill>
                <a:gsLst>
                  <a:gs pos="1250">
                    <a:srgbClr val="353535"/>
                  </a:gs>
                  <a:gs pos="100000">
                    <a:srgbClr val="353535"/>
                  </a:gs>
                </a:gsLst>
                <a:lin ang="5400000" scaled="0"/>
              </a:gradFill>
            </a:endParaRPr>
          </a:p>
          <a:p>
            <a:r>
              <a:rPr lang="en-US" sz="2000" dirty="0">
                <a:gradFill>
                  <a:gsLst>
                    <a:gs pos="1250">
                      <a:srgbClr val="353535"/>
                    </a:gs>
                    <a:gs pos="100000">
                      <a:srgbClr val="353535"/>
                    </a:gs>
                  </a:gsLst>
                  <a:lin ang="5400000" scaled="0"/>
                </a:gradFill>
              </a:rPr>
              <a:t>PowerApps – Android : </a:t>
            </a:r>
            <a:r>
              <a:rPr lang="en-US" sz="2000" dirty="0">
                <a:gradFill>
                  <a:gsLst>
                    <a:gs pos="1250">
                      <a:srgbClr val="353535"/>
                    </a:gs>
                    <a:gs pos="100000">
                      <a:srgbClr val="353535"/>
                    </a:gs>
                  </a:gsLst>
                  <a:lin ang="5400000" scaled="0"/>
                </a:gradFill>
                <a:hlinkClick r:id="rId7"/>
              </a:rPr>
              <a:t>https://aka.ms/PowerAppsAndroid</a:t>
            </a:r>
            <a:endParaRPr lang="en-US" sz="2000" dirty="0">
              <a:gradFill>
                <a:gsLst>
                  <a:gs pos="1250">
                    <a:srgbClr val="353535"/>
                  </a:gs>
                  <a:gs pos="100000">
                    <a:srgbClr val="353535"/>
                  </a:gs>
                </a:gsLst>
                <a:lin ang="5400000" scaled="0"/>
              </a:gradFill>
            </a:endParaRPr>
          </a:p>
        </p:txBody>
      </p:sp>
      <p:pic>
        <p:nvPicPr>
          <p:cNvPr id="2" name="Picture 1">
            <a:extLst>
              <a:ext uri="{FF2B5EF4-FFF2-40B4-BE49-F238E27FC236}">
                <a16:creationId xmlns:a16="http://schemas.microsoft.com/office/drawing/2014/main" id="{432B09B8-CFAE-4857-9FD0-C84F6B194A7B}"/>
              </a:ext>
            </a:extLst>
          </p:cNvPr>
          <p:cNvPicPr>
            <a:picLocks noChangeAspect="1"/>
          </p:cNvPicPr>
          <p:nvPr/>
        </p:nvPicPr>
        <p:blipFill>
          <a:blip r:embed="rId8"/>
          <a:stretch>
            <a:fillRect/>
          </a:stretch>
        </p:blipFill>
        <p:spPr>
          <a:xfrm>
            <a:off x="8763866" y="1282556"/>
            <a:ext cx="2533650" cy="2914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2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DECC0A-0335-47BF-8212-DCD82CFB8035}"/>
              </a:ext>
            </a:extLst>
          </p:cNvPr>
          <p:cNvSpPr>
            <a:spLocks noGrp="1"/>
          </p:cNvSpPr>
          <p:nvPr>
            <p:ph type="title"/>
          </p:nvPr>
        </p:nvSpPr>
        <p:spPr>
          <a:xfrm>
            <a:off x="588263" y="457200"/>
            <a:ext cx="11018520" cy="553998"/>
          </a:xfrm>
        </p:spPr>
        <p:txBody>
          <a:bodyPr/>
          <a:lstStyle/>
          <a:p>
            <a:r>
              <a:rPr lang="en-US" sz="3600" dirty="0"/>
              <a:t>Provision environment and Common Data Service</a:t>
            </a:r>
          </a:p>
        </p:txBody>
      </p:sp>
      <p:sp>
        <p:nvSpPr>
          <p:cNvPr id="4" name="Text Placeholder 3">
            <a:extLst>
              <a:ext uri="{FF2B5EF4-FFF2-40B4-BE49-F238E27FC236}">
                <a16:creationId xmlns:a16="http://schemas.microsoft.com/office/drawing/2014/main" id="{0C5D85BE-203D-4872-B716-15538C1020D6}"/>
              </a:ext>
            </a:extLst>
          </p:cNvPr>
          <p:cNvSpPr>
            <a:spLocks noGrp="1"/>
          </p:cNvSpPr>
          <p:nvPr>
            <p:ph type="body" sz="quarter" idx="10"/>
          </p:nvPr>
        </p:nvSpPr>
        <p:spPr>
          <a:xfrm>
            <a:off x="588263" y="1282556"/>
            <a:ext cx="11492901" cy="4678204"/>
          </a:xfrm>
        </p:spPr>
        <p:txBody>
          <a:bodyPr/>
          <a:lstStyle/>
          <a:p>
            <a:pPr marL="0" indent="0">
              <a:buNone/>
            </a:pPr>
            <a:r>
              <a:rPr lang="en-US" sz="3200" dirty="0"/>
              <a:t>This lab requires a new Power Apps environment and CDS database that was provisioned for this class.</a:t>
            </a:r>
          </a:p>
          <a:p>
            <a:r>
              <a:rPr lang="en-US" sz="2000" dirty="0"/>
              <a:t>Go to the Power Apps Admin center – </a:t>
            </a:r>
            <a:r>
              <a:rPr lang="en-US" sz="2000" b="1" dirty="0">
                <a:hlinkClick r:id="rId3"/>
              </a:rPr>
              <a:t>http://admin.powerapps.com</a:t>
            </a:r>
            <a:r>
              <a:rPr lang="en-US" sz="2000" b="1" dirty="0"/>
              <a:t> </a:t>
            </a:r>
          </a:p>
          <a:p>
            <a:r>
              <a:rPr lang="en-US" sz="2000" dirty="0"/>
              <a:t>Select </a:t>
            </a:r>
            <a:r>
              <a:rPr lang="en-US" sz="2000" b="1" dirty="0"/>
              <a:t>+New environment</a:t>
            </a:r>
            <a:r>
              <a:rPr lang="en-US" sz="2000" dirty="0"/>
              <a:t>, fill out the form using a Trial Environment, and select </a:t>
            </a:r>
            <a:r>
              <a:rPr lang="en-US" sz="2000" b="1" dirty="0"/>
              <a:t>Create Environment</a:t>
            </a:r>
          </a:p>
          <a:p>
            <a:r>
              <a:rPr lang="en-US" sz="2000" dirty="0"/>
              <a:t>Select the </a:t>
            </a:r>
            <a:r>
              <a:rPr lang="en-US" sz="2000" b="1" dirty="0"/>
              <a:t>Create database </a:t>
            </a:r>
            <a:r>
              <a:rPr lang="en-US" sz="2000" dirty="0"/>
              <a:t>option</a:t>
            </a:r>
          </a:p>
          <a:p>
            <a:r>
              <a:rPr lang="en-US" sz="2000" dirty="0"/>
              <a:t>Fill out the form, check the box to include sample apps and data and select </a:t>
            </a:r>
            <a:r>
              <a:rPr lang="en-US" sz="2000" b="1" dirty="0"/>
              <a:t>Create my database</a:t>
            </a:r>
          </a:p>
          <a:p>
            <a:r>
              <a:rPr lang="en-US" sz="2000" dirty="0"/>
              <a:t>Your new environment will be added to the list of environments</a:t>
            </a:r>
          </a:p>
          <a:p>
            <a:r>
              <a:rPr lang="en-US" sz="2000" b="1" dirty="0"/>
              <a:t>IMPORTANT</a:t>
            </a:r>
            <a:r>
              <a:rPr lang="en-US" sz="2000" dirty="0"/>
              <a:t>: The database has not yet been provisioned</a:t>
            </a:r>
          </a:p>
          <a:p>
            <a:r>
              <a:rPr lang="en-US" sz="2000" b="1" dirty="0"/>
              <a:t>Select the environment </a:t>
            </a:r>
            <a:r>
              <a:rPr lang="en-US" sz="2000" dirty="0"/>
              <a:t>you just created</a:t>
            </a:r>
          </a:p>
          <a:p>
            <a:r>
              <a:rPr lang="en-US" sz="2000" dirty="0"/>
              <a:t>Wait for the </a:t>
            </a:r>
            <a:r>
              <a:rPr lang="en-US" sz="2000" b="1" dirty="0"/>
              <a:t>“Provisioning database…” </a:t>
            </a:r>
            <a:r>
              <a:rPr lang="en-US" sz="2000" dirty="0"/>
              <a:t>message to go away</a:t>
            </a:r>
          </a:p>
          <a:p>
            <a:r>
              <a:rPr lang="en-US" sz="2000" dirty="0"/>
              <a:t>You may need to refresh the screen every couple of minutes</a:t>
            </a:r>
          </a:p>
          <a:p>
            <a:r>
              <a:rPr lang="en-US" sz="2000" dirty="0"/>
              <a:t>Once the provisioning is complete, then proceed to create apps in the environment</a:t>
            </a:r>
          </a:p>
        </p:txBody>
      </p:sp>
    </p:spTree>
    <p:extLst>
      <p:ext uri="{BB962C8B-B14F-4D97-AF65-F5344CB8AC3E}">
        <p14:creationId xmlns:p14="http://schemas.microsoft.com/office/powerpoint/2010/main" val="73786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484567" y="2936557"/>
            <a:ext cx="4380901" cy="984885"/>
          </a:xfrm>
        </p:spPr>
        <p:txBody>
          <a:bodyPr/>
          <a:lstStyle/>
          <a:p>
            <a:r>
              <a:rPr lang="en-US" sz="3200" b="1" dirty="0"/>
              <a:t>Module 1: Power Apps Canvas App</a:t>
            </a:r>
          </a:p>
        </p:txBody>
      </p:sp>
      <p:sp>
        <p:nvSpPr>
          <p:cNvPr id="3" name="Title 1">
            <a:extLst>
              <a:ext uri="{FF2B5EF4-FFF2-40B4-BE49-F238E27FC236}">
                <a16:creationId xmlns:a16="http://schemas.microsoft.com/office/drawing/2014/main" id="{39724BF1-B375-49C9-8C46-AF29AE8DD3C3}"/>
              </a:ext>
            </a:extLst>
          </p:cNvPr>
          <p:cNvSpPr txBox="1">
            <a:spLocks/>
          </p:cNvSpPr>
          <p:nvPr/>
        </p:nvSpPr>
        <p:spPr>
          <a:xfrm>
            <a:off x="484567" y="1790626"/>
            <a:ext cx="4380901"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Hands-on-lab</a:t>
            </a:r>
          </a:p>
        </p:txBody>
      </p:sp>
    </p:spTree>
    <p:extLst>
      <p:ext uri="{BB962C8B-B14F-4D97-AF65-F5344CB8AC3E}">
        <p14:creationId xmlns:p14="http://schemas.microsoft.com/office/powerpoint/2010/main" val="213302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Learning objectives</a:t>
            </a:r>
          </a:p>
        </p:txBody>
      </p:sp>
      <p:sp>
        <p:nvSpPr>
          <p:cNvPr id="4" name="Text Placeholder 3">
            <a:extLst>
              <a:ext uri="{FF2B5EF4-FFF2-40B4-BE49-F238E27FC236}">
                <a16:creationId xmlns:a16="http://schemas.microsoft.com/office/drawing/2014/main" id="{65446BCA-01ED-4345-A2DF-26DDE1BF6292}"/>
              </a:ext>
            </a:extLst>
          </p:cNvPr>
          <p:cNvSpPr txBox="1">
            <a:spLocks/>
          </p:cNvSpPr>
          <p:nvPr/>
        </p:nvSpPr>
        <p:spPr>
          <a:xfrm>
            <a:off x="464058" y="1506015"/>
            <a:ext cx="6130706" cy="4351338"/>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Sign-in and create a new Canvas App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Connect to data sources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Filter data</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Work with multiple screens and navigation</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Customize the user experience – galleries and controls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pic>
        <p:nvPicPr>
          <p:cNvPr id="5" name="Picture 4">
            <a:extLst>
              <a:ext uri="{FF2B5EF4-FFF2-40B4-BE49-F238E27FC236}">
                <a16:creationId xmlns:a16="http://schemas.microsoft.com/office/drawing/2014/main" id="{D4B47AD2-E0D0-40B1-8A2D-65D1239C2BA1}"/>
              </a:ext>
            </a:extLst>
          </p:cNvPr>
          <p:cNvPicPr>
            <a:picLocks noChangeAspect="1"/>
          </p:cNvPicPr>
          <p:nvPr/>
        </p:nvPicPr>
        <p:blipFill>
          <a:blip r:embed="rId3"/>
          <a:stretch>
            <a:fillRect/>
          </a:stretch>
        </p:blipFill>
        <p:spPr>
          <a:xfrm>
            <a:off x="6842197" y="457200"/>
            <a:ext cx="4885745" cy="27432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B56F2D6-4CE6-4145-9E4F-42BFB7D9B779}"/>
              </a:ext>
            </a:extLst>
          </p:cNvPr>
          <p:cNvPicPr>
            <a:picLocks noChangeAspect="1"/>
          </p:cNvPicPr>
          <p:nvPr/>
        </p:nvPicPr>
        <p:blipFill>
          <a:blip r:embed="rId4"/>
          <a:stretch>
            <a:fillRect/>
          </a:stretch>
        </p:blipFill>
        <p:spPr>
          <a:xfrm>
            <a:off x="6842197" y="3605243"/>
            <a:ext cx="4885745" cy="2597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22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DeckTemplate.potx" id="{39027C32-B71D-4436-8F98-B88DA53FCAE6}" vid="{D65DBACD-7D61-421D-8E8F-ED7AEA1E4E77}"/>
    </a:ext>
  </a:extLst>
</a:theme>
</file>

<file path=ppt/theme/theme2.xml><?xml version="1.0" encoding="utf-8"?>
<a:theme xmlns:a="http://schemas.openxmlformats.org/drawingml/2006/main" name="2_Dynamics 365">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670f2bc3-833b-4a76-b13f-f7d6db0b8f4d" xsi:nil="true"/>
    <_ip_UnifiedCompliancePolicyUIAction xmlns="http://schemas.microsoft.com/sharepoint/v3" xsi:nil="true"/>
    <MediaServiceKeyPoints xmlns="670f2bc3-833b-4a76-b13f-f7d6db0b8f4d"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17" ma:contentTypeDescription="Create a new document." ma:contentTypeScope="" ma:versionID="38df2116981f44046ab73e9e5ad83409">
  <xsd:schema xmlns:xsd="http://www.w3.org/2001/XMLSchema" xmlns:xs="http://www.w3.org/2001/XMLSchema" xmlns:p="http://schemas.microsoft.com/office/2006/metadata/properties" xmlns:ns1="http://schemas.microsoft.com/sharepoint/v3" xmlns:ns2="80b0474e-37b4-4751-81bc-12d5121181de" xmlns:ns3="670f2bc3-833b-4a76-b13f-f7d6db0b8f4d" targetNamespace="http://schemas.microsoft.com/office/2006/metadata/properties" ma:root="true" ma:fieldsID="9da459cfe8bc12436f1cd88c83132d06" ns1:_="" ns2:_="" ns3:_="">
    <xsd:import namespace="http://schemas.microsoft.com/sharepoint/v3"/>
    <xsd:import namespace="80b0474e-37b4-4751-81bc-12d5121181de"/>
    <xsd:import namespace="670f2bc3-833b-4a76-b13f-f7d6db0b8f4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_Flow_SignoffStatus"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_Flow_SignoffStatus" ma:index="18" nillable="true" ma:displayName="Sign-off status" ma:internalName="_x0024_Resources_x003a_core_x002c_Signoff_Status_x003b_">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670f2bc3-833b-4a76-b13f-f7d6db0b8f4d"/>
    <ds:schemaRef ds:uri="http://schemas.microsoft.com/sharepoint/v3"/>
  </ds:schemaRefs>
</ds:datastoreItem>
</file>

<file path=customXml/itemProps2.xml><?xml version="1.0" encoding="utf-8"?>
<ds:datastoreItem xmlns:ds="http://schemas.openxmlformats.org/officeDocument/2006/customXml" ds:itemID="{212E35F4-E861-4CB9-9960-C60C776C7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0b0474e-37b4-4751-81bc-12d5121181de"/>
    <ds:schemaRef ds:uri="670f2bc3-833b-4a76-b13f-f7d6db0b8f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AppInADay Lab Intro</Template>
  <TotalTime>299</TotalTime>
  <Words>1671</Words>
  <Application>Microsoft Office PowerPoint</Application>
  <PresentationFormat>Widescreen</PresentationFormat>
  <Paragraphs>194</Paragraphs>
  <Slides>20</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Consolas</vt:lpstr>
      <vt:lpstr>Segoe UI</vt:lpstr>
      <vt:lpstr>Segoe UI Light</vt:lpstr>
      <vt:lpstr>Segoe UI Semibold</vt:lpstr>
      <vt:lpstr>Segoe UI Semilight</vt:lpstr>
      <vt:lpstr>Wingdings</vt:lpstr>
      <vt:lpstr>WHITE TEMPLATE</vt:lpstr>
      <vt:lpstr>2_Dynamics 365</vt:lpstr>
      <vt:lpstr>App in a Day</vt:lpstr>
      <vt:lpstr>PowerPoint Presentation</vt:lpstr>
      <vt:lpstr>Business scenario for hands-on lab</vt:lpstr>
      <vt:lpstr>Lab objectives</vt:lpstr>
      <vt:lpstr>Lab content</vt:lpstr>
      <vt:lpstr>Pre-requisites</vt:lpstr>
      <vt:lpstr>Provision environment and Common Data Service</vt:lpstr>
      <vt:lpstr>Module 1: Power Apps Canvas App</vt:lpstr>
      <vt:lpstr>Learning objectives</vt:lpstr>
      <vt:lpstr>Module 2: Common Data Service</vt:lpstr>
      <vt:lpstr>Learning objectives</vt:lpstr>
      <vt:lpstr>Module 3: Power Apps Model-driven App</vt:lpstr>
      <vt:lpstr>Learning objectives</vt:lpstr>
      <vt:lpstr>Module 4: Power Automate</vt:lpstr>
      <vt:lpstr>Learning objectives</vt:lpstr>
      <vt:lpstr>Module 5: Power BI</vt:lpstr>
      <vt:lpstr>Learning objectives</vt:lpstr>
      <vt:lpstr>Lab survey</vt:lpstr>
      <vt:lpstr>Learning resources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sameerb@microsoft.com</dc:creator>
  <cp:keywords/>
  <dc:description/>
  <cp:lastModifiedBy>Sameer Bhangar</cp:lastModifiedBy>
  <cp:revision>7</cp:revision>
  <dcterms:created xsi:type="dcterms:W3CDTF">2018-04-25T08:36:10Z</dcterms:created>
  <dcterms:modified xsi:type="dcterms:W3CDTF">2019-12-06T06:25:10Z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